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74" r:id="rId2"/>
    <p:sldId id="275" r:id="rId3"/>
    <p:sldId id="313" r:id="rId4"/>
    <p:sldId id="256" r:id="rId5"/>
    <p:sldId id="266" r:id="rId6"/>
    <p:sldId id="267" r:id="rId7"/>
    <p:sldId id="258" r:id="rId8"/>
    <p:sldId id="257" r:id="rId9"/>
    <p:sldId id="260" r:id="rId10"/>
    <p:sldId id="261" r:id="rId11"/>
    <p:sldId id="263" r:id="rId12"/>
    <p:sldId id="306" r:id="rId13"/>
    <p:sldId id="307" r:id="rId14"/>
    <p:sldId id="308" r:id="rId15"/>
    <p:sldId id="265" r:id="rId16"/>
    <p:sldId id="326" r:id="rId17"/>
    <p:sldId id="325" r:id="rId18"/>
    <p:sldId id="259" r:id="rId19"/>
    <p:sldId id="277" r:id="rId20"/>
    <p:sldId id="280" r:id="rId21"/>
    <p:sldId id="279" r:id="rId22"/>
    <p:sldId id="271" r:id="rId23"/>
    <p:sldId id="320" r:id="rId24"/>
    <p:sldId id="270" r:id="rId25"/>
    <p:sldId id="276" r:id="rId26"/>
    <p:sldId id="298" r:id="rId27"/>
    <p:sldId id="273" r:id="rId28"/>
    <p:sldId id="310" r:id="rId29"/>
    <p:sldId id="321" r:id="rId30"/>
    <p:sldId id="297" r:id="rId31"/>
    <p:sldId id="327" r:id="rId32"/>
    <p:sldId id="283" r:id="rId33"/>
    <p:sldId id="285" r:id="rId34"/>
    <p:sldId id="287" r:id="rId35"/>
    <p:sldId id="286" r:id="rId36"/>
    <p:sldId id="294" r:id="rId37"/>
    <p:sldId id="295" r:id="rId38"/>
    <p:sldId id="322" r:id="rId39"/>
    <p:sldId id="288" r:id="rId40"/>
    <p:sldId id="299" r:id="rId41"/>
    <p:sldId id="291" r:id="rId42"/>
    <p:sldId id="292" r:id="rId43"/>
    <p:sldId id="293" r:id="rId44"/>
    <p:sldId id="323" r:id="rId45"/>
    <p:sldId id="304" r:id="rId46"/>
    <p:sldId id="316" r:id="rId47"/>
    <p:sldId id="315" r:id="rId48"/>
    <p:sldId id="317" r:id="rId49"/>
    <p:sldId id="328" r:id="rId50"/>
    <p:sldId id="324" r:id="rId51"/>
    <p:sldId id="301" r:id="rId52"/>
    <p:sldId id="302" r:id="rId53"/>
    <p:sldId id="30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985"/>
    <a:srgbClr val="9DC5CC"/>
    <a:srgbClr val="A7C3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1"/>
    <p:restoredTop sz="94613"/>
  </p:normalViewPr>
  <p:slideViewPr>
    <p:cSldViewPr snapToGrid="0" snapToObjects="1">
      <p:cViewPr varScale="1">
        <p:scale>
          <a:sx n="101" d="100"/>
          <a:sy n="101" d="100"/>
        </p:scale>
        <p:origin x="138"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5015B0-A771-A244-8B64-582951AE19BD}" type="doc">
      <dgm:prSet loTypeId="urn:microsoft.com/office/officeart/2005/8/layout/process2" loCatId="" qsTypeId="urn:microsoft.com/office/officeart/2005/8/quickstyle/simple1" qsCatId="simple" csTypeId="urn:microsoft.com/office/officeart/2005/8/colors/accent1_2" csCatId="accent1" phldr="1"/>
      <dgm:spPr/>
    </dgm:pt>
    <dgm:pt modelId="{D7C4A83C-461D-FB41-AC93-66590EFADCBC}">
      <dgm:prSet phldrT="[Text]"/>
      <dgm:spPr>
        <a:solidFill>
          <a:srgbClr val="A7C3A6"/>
        </a:solidFill>
      </dgm:spPr>
      <dgm:t>
        <a:bodyPr/>
        <a:lstStyle/>
        <a:p>
          <a:r>
            <a:rPr lang="en-US" dirty="0">
              <a:solidFill>
                <a:schemeClr val="tx1"/>
              </a:solidFill>
            </a:rPr>
            <a:t>Get </a:t>
          </a:r>
          <a:r>
            <a:rPr lang="en-US" dirty="0" err="1">
              <a:solidFill>
                <a:schemeClr val="tx1"/>
              </a:solidFill>
            </a:rPr>
            <a:t>bcl</a:t>
          </a:r>
          <a:r>
            <a:rPr lang="en-US" dirty="0">
              <a:solidFill>
                <a:schemeClr val="tx1"/>
              </a:solidFill>
            </a:rPr>
            <a:t> files</a:t>
          </a:r>
        </a:p>
      </dgm:t>
    </dgm:pt>
    <dgm:pt modelId="{A1FCBCE5-744E-0041-B113-104C388DDBD1}" type="parTrans" cxnId="{ED5C89E0-4C3C-6E4B-B9BE-AECE1EF82A8F}">
      <dgm:prSet/>
      <dgm:spPr/>
      <dgm:t>
        <a:bodyPr/>
        <a:lstStyle/>
        <a:p>
          <a:endParaRPr lang="en-US"/>
        </a:p>
      </dgm:t>
    </dgm:pt>
    <dgm:pt modelId="{96430831-CEA2-4F46-9E9D-1EA68CAC4B1D}" type="sibTrans" cxnId="{ED5C89E0-4C3C-6E4B-B9BE-AECE1EF82A8F}">
      <dgm:prSet/>
      <dgm:spPr>
        <a:solidFill>
          <a:srgbClr val="EDE985"/>
        </a:solidFill>
      </dgm:spPr>
      <dgm:t>
        <a:bodyPr/>
        <a:lstStyle/>
        <a:p>
          <a:endParaRPr lang="en-US"/>
        </a:p>
      </dgm:t>
    </dgm:pt>
    <dgm:pt modelId="{18E8AA9C-D5F0-4844-AF20-F71636B029B0}">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gm:t>
    </dgm:pt>
    <dgm:pt modelId="{E342E105-5329-584A-A5B1-62380FC36B0D}" type="parTrans" cxnId="{7E9C5843-283E-BB4F-886C-234018814762}">
      <dgm:prSet/>
      <dgm:spPr/>
      <dgm:t>
        <a:bodyPr/>
        <a:lstStyle/>
        <a:p>
          <a:endParaRPr lang="en-US"/>
        </a:p>
      </dgm:t>
    </dgm:pt>
    <dgm:pt modelId="{08A850C4-C2D3-1A47-82E3-98FE662353A8}" type="sibTrans" cxnId="{7E9C5843-283E-BB4F-886C-234018814762}">
      <dgm:prSet/>
      <dgm:spPr>
        <a:solidFill>
          <a:srgbClr val="EDE985"/>
        </a:solidFill>
      </dgm:spPr>
      <dgm:t>
        <a:bodyPr/>
        <a:lstStyle/>
        <a:p>
          <a:endParaRPr lang="en-US"/>
        </a:p>
      </dgm:t>
    </dgm:pt>
    <dgm:pt modelId="{D4334F4F-BE78-D649-9F36-226CCDA842E5}">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gm:t>
    </dgm:pt>
    <dgm:pt modelId="{014044BC-8BD4-944F-A601-9E0109C5CD33}" type="parTrans" cxnId="{D5426E40-A134-3640-AD9A-FEAAF9912CD4}">
      <dgm:prSet/>
      <dgm:spPr/>
      <dgm:t>
        <a:bodyPr/>
        <a:lstStyle/>
        <a:p>
          <a:endParaRPr lang="en-US"/>
        </a:p>
      </dgm:t>
    </dgm:pt>
    <dgm:pt modelId="{D08A099A-5CE1-AD42-9D6F-E25434E195E2}" type="sibTrans" cxnId="{D5426E40-A134-3640-AD9A-FEAAF9912CD4}">
      <dgm:prSet/>
      <dgm:spPr>
        <a:solidFill>
          <a:srgbClr val="EDE985"/>
        </a:solidFill>
      </dgm:spPr>
      <dgm:t>
        <a:bodyPr/>
        <a:lstStyle/>
        <a:p>
          <a:endParaRPr lang="en-US"/>
        </a:p>
      </dgm:t>
    </dgm:pt>
    <dgm:pt modelId="{4C459F59-B24F-F54B-B43E-3DE8319E8E1A}">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gm:t>
    </dgm:pt>
    <dgm:pt modelId="{366B24F0-949D-0D4A-AFD7-7AE31541D74A}" type="parTrans" cxnId="{D0C10AD9-9D02-A04E-9D30-8D5DB40C00F0}">
      <dgm:prSet/>
      <dgm:spPr/>
      <dgm:t>
        <a:bodyPr/>
        <a:lstStyle/>
        <a:p>
          <a:endParaRPr lang="en-US"/>
        </a:p>
      </dgm:t>
    </dgm:pt>
    <dgm:pt modelId="{82A6CB21-93E9-B240-A28E-879CB7B3CABA}" type="sibTrans" cxnId="{D0C10AD9-9D02-A04E-9D30-8D5DB40C00F0}">
      <dgm:prSet/>
      <dgm:spPr>
        <a:solidFill>
          <a:srgbClr val="EDE985"/>
        </a:solidFill>
      </dgm:spPr>
      <dgm:t>
        <a:bodyPr/>
        <a:lstStyle/>
        <a:p>
          <a:endParaRPr lang="en-US"/>
        </a:p>
      </dgm:t>
    </dgm:pt>
    <dgm:pt modelId="{67F40882-0067-1A43-87D8-BF8D46D9006C}">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gm:t>
    </dgm:pt>
    <dgm:pt modelId="{605602ED-7264-4543-946D-A527F185483A}" type="parTrans" cxnId="{74EE2979-C244-CD43-8C96-C96AAA2EF67A}">
      <dgm:prSet/>
      <dgm:spPr/>
      <dgm:t>
        <a:bodyPr/>
        <a:lstStyle/>
        <a:p>
          <a:endParaRPr lang="en-US"/>
        </a:p>
      </dgm:t>
    </dgm:pt>
    <dgm:pt modelId="{C2AC6920-527F-BE4A-8920-59F5B198D16E}" type="sibTrans" cxnId="{74EE2979-C244-CD43-8C96-C96AAA2EF67A}">
      <dgm:prSet/>
      <dgm:spPr>
        <a:solidFill>
          <a:srgbClr val="EDE985"/>
        </a:solidFill>
      </dgm:spPr>
      <dgm:t>
        <a:bodyPr/>
        <a:lstStyle/>
        <a:p>
          <a:endParaRPr lang="en-US"/>
        </a:p>
      </dgm:t>
    </dgm:pt>
    <dgm:pt modelId="{8C011437-87A3-C54B-87F4-44FF0387304E}">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gm:t>
    </dgm:pt>
    <dgm:pt modelId="{2033C4A1-E4A9-9C48-9718-3C7290F3733E}" type="parTrans" cxnId="{6569278D-6069-574B-BD71-593373535B63}">
      <dgm:prSet/>
      <dgm:spPr/>
      <dgm:t>
        <a:bodyPr/>
        <a:lstStyle/>
        <a:p>
          <a:endParaRPr lang="en-US"/>
        </a:p>
      </dgm:t>
    </dgm:pt>
    <dgm:pt modelId="{92715373-016B-1F40-878F-DE9B6ED3A0B5}" type="sibTrans" cxnId="{6569278D-6069-574B-BD71-593373535B63}">
      <dgm:prSet/>
      <dgm:spPr/>
      <dgm:t>
        <a:bodyPr/>
        <a:lstStyle/>
        <a:p>
          <a:endParaRPr lang="en-US"/>
        </a:p>
      </dgm:t>
    </dgm:pt>
    <dgm:pt modelId="{A201449A-B2F3-D145-AEAA-C2F828E9E30A}" type="pres">
      <dgm:prSet presAssocID="{F75015B0-A771-A244-8B64-582951AE19BD}" presName="linearFlow" presStyleCnt="0">
        <dgm:presLayoutVars>
          <dgm:resizeHandles val="exact"/>
        </dgm:presLayoutVars>
      </dgm:prSet>
      <dgm:spPr/>
    </dgm:pt>
    <dgm:pt modelId="{123476C3-7F91-0341-9BF0-93CE34B77543}" type="pres">
      <dgm:prSet presAssocID="{D7C4A83C-461D-FB41-AC93-66590EFADCBC}" presName="node" presStyleLbl="node1" presStyleIdx="0" presStyleCnt="6">
        <dgm:presLayoutVars>
          <dgm:bulletEnabled val="1"/>
        </dgm:presLayoutVars>
      </dgm:prSet>
      <dgm:spPr/>
    </dgm:pt>
    <dgm:pt modelId="{4495F05C-9661-EA4C-B8BC-87259FB8F010}" type="pres">
      <dgm:prSet presAssocID="{96430831-CEA2-4F46-9E9D-1EA68CAC4B1D}" presName="sibTrans" presStyleLbl="sibTrans2D1" presStyleIdx="0" presStyleCnt="5"/>
      <dgm:spPr/>
    </dgm:pt>
    <dgm:pt modelId="{6226E8AB-CD0D-5745-ADC6-394ABED67EBD}" type="pres">
      <dgm:prSet presAssocID="{96430831-CEA2-4F46-9E9D-1EA68CAC4B1D}" presName="connectorText" presStyleLbl="sibTrans2D1" presStyleIdx="0" presStyleCnt="5"/>
      <dgm:spPr/>
    </dgm:pt>
    <dgm:pt modelId="{0EC7308C-52FF-9647-9D65-55402CDD8A96}" type="pres">
      <dgm:prSet presAssocID="{18E8AA9C-D5F0-4844-AF20-F71636B029B0}" presName="node" presStyleLbl="node1" presStyleIdx="1" presStyleCnt="6">
        <dgm:presLayoutVars>
          <dgm:bulletEnabled val="1"/>
        </dgm:presLayoutVars>
      </dgm:prSet>
      <dgm:spPr>
        <a:xfrm>
          <a:off x="3140372" y="957626"/>
          <a:ext cx="1847254" cy="636984"/>
        </a:xfrm>
        <a:prstGeom prst="roundRect">
          <a:avLst>
            <a:gd name="adj" fmla="val 10000"/>
          </a:avLst>
        </a:prstGeom>
      </dgm:spPr>
    </dgm:pt>
    <dgm:pt modelId="{63C8B5BF-E565-5848-8AB3-7A9E48D3FD65}" type="pres">
      <dgm:prSet presAssocID="{08A850C4-C2D3-1A47-82E3-98FE662353A8}" presName="sibTrans" presStyleLbl="sibTrans2D1" presStyleIdx="1" presStyleCnt="5"/>
      <dgm:spPr/>
    </dgm:pt>
    <dgm:pt modelId="{7336070C-5C61-584D-81AA-D75FD056CF6A}" type="pres">
      <dgm:prSet presAssocID="{08A850C4-C2D3-1A47-82E3-98FE662353A8}" presName="connectorText" presStyleLbl="sibTrans2D1" presStyleIdx="1" presStyleCnt="5"/>
      <dgm:spPr/>
    </dgm:pt>
    <dgm:pt modelId="{65D9BD11-3776-A148-8573-8164EB1D4A65}" type="pres">
      <dgm:prSet presAssocID="{D4334F4F-BE78-D649-9F36-226CCDA842E5}" presName="node" presStyleLbl="node1" presStyleIdx="2" presStyleCnt="6">
        <dgm:presLayoutVars>
          <dgm:bulletEnabled val="1"/>
        </dgm:presLayoutVars>
      </dgm:prSet>
      <dgm:spPr>
        <a:xfrm>
          <a:off x="3140372" y="1913102"/>
          <a:ext cx="1847254" cy="636984"/>
        </a:xfrm>
        <a:prstGeom prst="roundRect">
          <a:avLst>
            <a:gd name="adj" fmla="val 10000"/>
          </a:avLst>
        </a:prstGeom>
      </dgm:spPr>
    </dgm:pt>
    <dgm:pt modelId="{4AD7F319-B251-0741-9D32-4CCF716BBA48}" type="pres">
      <dgm:prSet presAssocID="{D08A099A-5CE1-AD42-9D6F-E25434E195E2}" presName="sibTrans" presStyleLbl="sibTrans2D1" presStyleIdx="2" presStyleCnt="5"/>
      <dgm:spPr/>
    </dgm:pt>
    <dgm:pt modelId="{310AECCD-1AD7-D640-B470-A8E6B742EB44}" type="pres">
      <dgm:prSet presAssocID="{D08A099A-5CE1-AD42-9D6F-E25434E195E2}" presName="connectorText" presStyleLbl="sibTrans2D1" presStyleIdx="2" presStyleCnt="5"/>
      <dgm:spPr/>
    </dgm:pt>
    <dgm:pt modelId="{3FD69F28-DB5C-D74A-93C7-62F95E725024}" type="pres">
      <dgm:prSet presAssocID="{4C459F59-B24F-F54B-B43E-3DE8319E8E1A}" presName="node" presStyleLbl="node1" presStyleIdx="3" presStyleCnt="6">
        <dgm:presLayoutVars>
          <dgm:bulletEnabled val="1"/>
        </dgm:presLayoutVars>
      </dgm:prSet>
      <dgm:spPr>
        <a:xfrm>
          <a:off x="3140372" y="2868579"/>
          <a:ext cx="1847254" cy="636984"/>
        </a:xfrm>
        <a:prstGeom prst="roundRect">
          <a:avLst>
            <a:gd name="adj" fmla="val 10000"/>
          </a:avLst>
        </a:prstGeom>
      </dgm:spPr>
    </dgm:pt>
    <dgm:pt modelId="{CCDF8239-E18F-ED4F-B54E-EFCC23286304}" type="pres">
      <dgm:prSet presAssocID="{82A6CB21-93E9-B240-A28E-879CB7B3CABA}" presName="sibTrans" presStyleLbl="sibTrans2D1" presStyleIdx="3" presStyleCnt="5"/>
      <dgm:spPr/>
    </dgm:pt>
    <dgm:pt modelId="{FF8634C6-9C22-9D48-90F4-5158FAB2DA2B}" type="pres">
      <dgm:prSet presAssocID="{82A6CB21-93E9-B240-A28E-879CB7B3CABA}" presName="connectorText" presStyleLbl="sibTrans2D1" presStyleIdx="3" presStyleCnt="5"/>
      <dgm:spPr/>
    </dgm:pt>
    <dgm:pt modelId="{92E4027E-4E09-F244-902C-147C404A30E9}" type="pres">
      <dgm:prSet presAssocID="{67F40882-0067-1A43-87D8-BF8D46D9006C}" presName="node" presStyleLbl="node1" presStyleIdx="4" presStyleCnt="6">
        <dgm:presLayoutVars>
          <dgm:bulletEnabled val="1"/>
        </dgm:presLayoutVars>
      </dgm:prSet>
      <dgm:spPr>
        <a:xfrm>
          <a:off x="2811841" y="3824056"/>
          <a:ext cx="2504316" cy="636984"/>
        </a:xfrm>
        <a:prstGeom prst="roundRect">
          <a:avLst>
            <a:gd name="adj" fmla="val 10000"/>
          </a:avLst>
        </a:prstGeom>
      </dgm:spPr>
    </dgm:pt>
    <dgm:pt modelId="{3E17BF60-5B57-F449-AFD9-1C486A84CD15}" type="pres">
      <dgm:prSet presAssocID="{C2AC6920-527F-BE4A-8920-59F5B198D16E}" presName="sibTrans" presStyleLbl="sibTrans2D1" presStyleIdx="4" presStyleCnt="5"/>
      <dgm:spPr/>
    </dgm:pt>
    <dgm:pt modelId="{17EE34A8-8CE8-5B4B-B321-85B18F067CD9}" type="pres">
      <dgm:prSet presAssocID="{C2AC6920-527F-BE4A-8920-59F5B198D16E}" presName="connectorText" presStyleLbl="sibTrans2D1" presStyleIdx="4" presStyleCnt="5"/>
      <dgm:spPr/>
    </dgm:pt>
    <dgm:pt modelId="{74C02DEA-4022-B049-A8E5-3699300FF992}" type="pres">
      <dgm:prSet presAssocID="{8C011437-87A3-C54B-87F4-44FF0387304E}" presName="node" presStyleLbl="node1" presStyleIdx="5" presStyleCnt="6">
        <dgm:presLayoutVars>
          <dgm:bulletEnabled val="1"/>
        </dgm:presLayoutVars>
      </dgm:prSet>
      <dgm:spPr>
        <a:xfrm>
          <a:off x="3136053" y="4779532"/>
          <a:ext cx="1855893" cy="636984"/>
        </a:xfrm>
        <a:prstGeom prst="roundRect">
          <a:avLst>
            <a:gd name="adj" fmla="val 10000"/>
          </a:avLst>
        </a:prstGeom>
      </dgm:spPr>
    </dgm:pt>
  </dgm:ptLst>
  <dgm:cxnLst>
    <dgm:cxn modelId="{8D321818-61D9-C64E-947C-36E027E19C9C}" type="presOf" srcId="{D08A099A-5CE1-AD42-9D6F-E25434E195E2}" destId="{310AECCD-1AD7-D640-B470-A8E6B742EB44}" srcOrd="1" destOrd="0" presId="urn:microsoft.com/office/officeart/2005/8/layout/process2"/>
    <dgm:cxn modelId="{694A7B1F-87D1-5C4C-A702-B2DF8E966FF0}" type="presOf" srcId="{08A850C4-C2D3-1A47-82E3-98FE662353A8}" destId="{63C8B5BF-E565-5848-8AB3-7A9E48D3FD65}" srcOrd="0" destOrd="0" presId="urn:microsoft.com/office/officeart/2005/8/layout/process2"/>
    <dgm:cxn modelId="{664E772E-2E9C-5349-BEEE-96CF1F0353B7}" type="presOf" srcId="{D4334F4F-BE78-D649-9F36-226CCDA842E5}" destId="{65D9BD11-3776-A148-8573-8164EB1D4A65}" srcOrd="0" destOrd="0" presId="urn:microsoft.com/office/officeart/2005/8/layout/process2"/>
    <dgm:cxn modelId="{BCF0F038-3393-1742-9489-DC5F9835EB16}" type="presOf" srcId="{D08A099A-5CE1-AD42-9D6F-E25434E195E2}" destId="{4AD7F319-B251-0741-9D32-4CCF716BBA48}" srcOrd="0" destOrd="0" presId="urn:microsoft.com/office/officeart/2005/8/layout/process2"/>
    <dgm:cxn modelId="{D5426E40-A134-3640-AD9A-FEAAF9912CD4}" srcId="{F75015B0-A771-A244-8B64-582951AE19BD}" destId="{D4334F4F-BE78-D649-9F36-226CCDA842E5}" srcOrd="2" destOrd="0" parTransId="{014044BC-8BD4-944F-A601-9E0109C5CD33}" sibTransId="{D08A099A-5CE1-AD42-9D6F-E25434E195E2}"/>
    <dgm:cxn modelId="{6DFB1F5C-FA5C-7445-9B86-5A0A725A5ECA}" type="presOf" srcId="{67F40882-0067-1A43-87D8-BF8D46D9006C}" destId="{92E4027E-4E09-F244-902C-147C404A30E9}" srcOrd="0" destOrd="0" presId="urn:microsoft.com/office/officeart/2005/8/layout/process2"/>
    <dgm:cxn modelId="{986CA941-BF80-EA4C-8BCC-1D58453CE04D}" type="presOf" srcId="{18E8AA9C-D5F0-4844-AF20-F71636B029B0}" destId="{0EC7308C-52FF-9647-9D65-55402CDD8A96}" srcOrd="0" destOrd="0" presId="urn:microsoft.com/office/officeart/2005/8/layout/process2"/>
    <dgm:cxn modelId="{7E9C5843-283E-BB4F-886C-234018814762}" srcId="{F75015B0-A771-A244-8B64-582951AE19BD}" destId="{18E8AA9C-D5F0-4844-AF20-F71636B029B0}" srcOrd="1" destOrd="0" parTransId="{E342E105-5329-584A-A5B1-62380FC36B0D}" sibTransId="{08A850C4-C2D3-1A47-82E3-98FE662353A8}"/>
    <dgm:cxn modelId="{0380514F-C50D-BE45-A43D-58E29057B786}" type="presOf" srcId="{82A6CB21-93E9-B240-A28E-879CB7B3CABA}" destId="{FF8634C6-9C22-9D48-90F4-5158FAB2DA2B}" srcOrd="1" destOrd="0" presId="urn:microsoft.com/office/officeart/2005/8/layout/process2"/>
    <dgm:cxn modelId="{63381759-A4B6-0A41-8D16-8CE35CAE37A7}" type="presOf" srcId="{8C011437-87A3-C54B-87F4-44FF0387304E}" destId="{74C02DEA-4022-B049-A8E5-3699300FF992}" srcOrd="0" destOrd="0" presId="urn:microsoft.com/office/officeart/2005/8/layout/process2"/>
    <dgm:cxn modelId="{74EE2979-C244-CD43-8C96-C96AAA2EF67A}" srcId="{F75015B0-A771-A244-8B64-582951AE19BD}" destId="{67F40882-0067-1A43-87D8-BF8D46D9006C}" srcOrd="4" destOrd="0" parTransId="{605602ED-7264-4543-946D-A527F185483A}" sibTransId="{C2AC6920-527F-BE4A-8920-59F5B198D16E}"/>
    <dgm:cxn modelId="{6569278D-6069-574B-BD71-593373535B63}" srcId="{F75015B0-A771-A244-8B64-582951AE19BD}" destId="{8C011437-87A3-C54B-87F4-44FF0387304E}" srcOrd="5" destOrd="0" parTransId="{2033C4A1-E4A9-9C48-9718-3C7290F3733E}" sibTransId="{92715373-016B-1F40-878F-DE9B6ED3A0B5}"/>
    <dgm:cxn modelId="{EA3C2494-8F25-E047-9730-5EB29ACD075E}" type="presOf" srcId="{82A6CB21-93E9-B240-A28E-879CB7B3CABA}" destId="{CCDF8239-E18F-ED4F-B54E-EFCC23286304}" srcOrd="0" destOrd="0" presId="urn:microsoft.com/office/officeart/2005/8/layout/process2"/>
    <dgm:cxn modelId="{B5C5FA95-6103-5E49-B53C-0983E4FC15C7}" type="presOf" srcId="{96430831-CEA2-4F46-9E9D-1EA68CAC4B1D}" destId="{4495F05C-9661-EA4C-B8BC-87259FB8F010}" srcOrd="0" destOrd="0" presId="urn:microsoft.com/office/officeart/2005/8/layout/process2"/>
    <dgm:cxn modelId="{BA90EE9D-76E3-3F46-862A-74E561D06BF3}" type="presOf" srcId="{D7C4A83C-461D-FB41-AC93-66590EFADCBC}" destId="{123476C3-7F91-0341-9BF0-93CE34B77543}" srcOrd="0" destOrd="0" presId="urn:microsoft.com/office/officeart/2005/8/layout/process2"/>
    <dgm:cxn modelId="{C71EABAA-2E56-5542-B04E-56F4864775ED}" type="presOf" srcId="{08A850C4-C2D3-1A47-82E3-98FE662353A8}" destId="{7336070C-5C61-584D-81AA-D75FD056CF6A}" srcOrd="1" destOrd="0" presId="urn:microsoft.com/office/officeart/2005/8/layout/process2"/>
    <dgm:cxn modelId="{5ED0A0CA-02EE-D54F-BAF0-57D7258473C4}" type="presOf" srcId="{96430831-CEA2-4F46-9E9D-1EA68CAC4B1D}" destId="{6226E8AB-CD0D-5745-ADC6-394ABED67EBD}" srcOrd="1" destOrd="0" presId="urn:microsoft.com/office/officeart/2005/8/layout/process2"/>
    <dgm:cxn modelId="{EC1034D1-8C01-F241-B7B8-11FB92686304}" type="presOf" srcId="{C2AC6920-527F-BE4A-8920-59F5B198D16E}" destId="{17EE34A8-8CE8-5B4B-B321-85B18F067CD9}" srcOrd="1" destOrd="0" presId="urn:microsoft.com/office/officeart/2005/8/layout/process2"/>
    <dgm:cxn modelId="{D0C10AD9-9D02-A04E-9D30-8D5DB40C00F0}" srcId="{F75015B0-A771-A244-8B64-582951AE19BD}" destId="{4C459F59-B24F-F54B-B43E-3DE8319E8E1A}" srcOrd="3" destOrd="0" parTransId="{366B24F0-949D-0D4A-AFD7-7AE31541D74A}" sibTransId="{82A6CB21-93E9-B240-A28E-879CB7B3CABA}"/>
    <dgm:cxn modelId="{ED5C89E0-4C3C-6E4B-B9BE-AECE1EF82A8F}" srcId="{F75015B0-A771-A244-8B64-582951AE19BD}" destId="{D7C4A83C-461D-FB41-AC93-66590EFADCBC}" srcOrd="0" destOrd="0" parTransId="{A1FCBCE5-744E-0041-B113-104C388DDBD1}" sibTransId="{96430831-CEA2-4F46-9E9D-1EA68CAC4B1D}"/>
    <dgm:cxn modelId="{476D41E1-76C0-BD40-BDEF-DCCE2BF594C7}" type="presOf" srcId="{4C459F59-B24F-F54B-B43E-3DE8319E8E1A}" destId="{3FD69F28-DB5C-D74A-93C7-62F95E725024}" srcOrd="0" destOrd="0" presId="urn:microsoft.com/office/officeart/2005/8/layout/process2"/>
    <dgm:cxn modelId="{12583EF7-D63C-DE4D-9868-CC7499DA3222}" type="presOf" srcId="{F75015B0-A771-A244-8B64-582951AE19BD}" destId="{A201449A-B2F3-D145-AEAA-C2F828E9E30A}" srcOrd="0" destOrd="0" presId="urn:microsoft.com/office/officeart/2005/8/layout/process2"/>
    <dgm:cxn modelId="{115EAAFF-8FAF-1D41-A8E8-A23F5261EA5D}" type="presOf" srcId="{C2AC6920-527F-BE4A-8920-59F5B198D16E}" destId="{3E17BF60-5B57-F449-AFD9-1C486A84CD15}" srcOrd="0" destOrd="0" presId="urn:microsoft.com/office/officeart/2005/8/layout/process2"/>
    <dgm:cxn modelId="{315F2C5F-EACE-A34B-854F-2FB295FF3448}" type="presParOf" srcId="{A201449A-B2F3-D145-AEAA-C2F828E9E30A}" destId="{123476C3-7F91-0341-9BF0-93CE34B77543}" srcOrd="0" destOrd="0" presId="urn:microsoft.com/office/officeart/2005/8/layout/process2"/>
    <dgm:cxn modelId="{C1EDDD7D-A579-F643-8148-9FA5E8B83F68}" type="presParOf" srcId="{A201449A-B2F3-D145-AEAA-C2F828E9E30A}" destId="{4495F05C-9661-EA4C-B8BC-87259FB8F010}" srcOrd="1" destOrd="0" presId="urn:microsoft.com/office/officeart/2005/8/layout/process2"/>
    <dgm:cxn modelId="{09709613-9072-7E4F-8B78-4E823B625540}" type="presParOf" srcId="{4495F05C-9661-EA4C-B8BC-87259FB8F010}" destId="{6226E8AB-CD0D-5745-ADC6-394ABED67EBD}" srcOrd="0" destOrd="0" presId="urn:microsoft.com/office/officeart/2005/8/layout/process2"/>
    <dgm:cxn modelId="{E202A2C2-ECE5-3A45-9D0A-0AE93BAD29E0}" type="presParOf" srcId="{A201449A-B2F3-D145-AEAA-C2F828E9E30A}" destId="{0EC7308C-52FF-9647-9D65-55402CDD8A96}" srcOrd="2" destOrd="0" presId="urn:microsoft.com/office/officeart/2005/8/layout/process2"/>
    <dgm:cxn modelId="{2B763AC8-3022-3948-8584-9EDCA3E6B1F2}" type="presParOf" srcId="{A201449A-B2F3-D145-AEAA-C2F828E9E30A}" destId="{63C8B5BF-E565-5848-8AB3-7A9E48D3FD65}" srcOrd="3" destOrd="0" presId="urn:microsoft.com/office/officeart/2005/8/layout/process2"/>
    <dgm:cxn modelId="{8A5ECCFC-2F96-324C-96B1-94FFD4E1D5AE}" type="presParOf" srcId="{63C8B5BF-E565-5848-8AB3-7A9E48D3FD65}" destId="{7336070C-5C61-584D-81AA-D75FD056CF6A}" srcOrd="0" destOrd="0" presId="urn:microsoft.com/office/officeart/2005/8/layout/process2"/>
    <dgm:cxn modelId="{B8D55D05-5273-1747-A20E-4302941453E5}" type="presParOf" srcId="{A201449A-B2F3-D145-AEAA-C2F828E9E30A}" destId="{65D9BD11-3776-A148-8573-8164EB1D4A65}" srcOrd="4" destOrd="0" presId="urn:microsoft.com/office/officeart/2005/8/layout/process2"/>
    <dgm:cxn modelId="{2F79B9D3-5FE6-E14E-9824-A1B945734D2B}" type="presParOf" srcId="{A201449A-B2F3-D145-AEAA-C2F828E9E30A}" destId="{4AD7F319-B251-0741-9D32-4CCF716BBA48}" srcOrd="5" destOrd="0" presId="urn:microsoft.com/office/officeart/2005/8/layout/process2"/>
    <dgm:cxn modelId="{05A20B1D-9AD4-9A4E-B2E9-4B4AB095ED94}" type="presParOf" srcId="{4AD7F319-B251-0741-9D32-4CCF716BBA48}" destId="{310AECCD-1AD7-D640-B470-A8E6B742EB44}" srcOrd="0" destOrd="0" presId="urn:microsoft.com/office/officeart/2005/8/layout/process2"/>
    <dgm:cxn modelId="{50299001-4CD5-B646-8C75-A8B2375B7191}" type="presParOf" srcId="{A201449A-B2F3-D145-AEAA-C2F828E9E30A}" destId="{3FD69F28-DB5C-D74A-93C7-62F95E725024}" srcOrd="6" destOrd="0" presId="urn:microsoft.com/office/officeart/2005/8/layout/process2"/>
    <dgm:cxn modelId="{8FF48594-F329-734B-B050-5201C67069E5}" type="presParOf" srcId="{A201449A-B2F3-D145-AEAA-C2F828E9E30A}" destId="{CCDF8239-E18F-ED4F-B54E-EFCC23286304}" srcOrd="7" destOrd="0" presId="urn:microsoft.com/office/officeart/2005/8/layout/process2"/>
    <dgm:cxn modelId="{B6622621-A15B-D749-9AD5-22D4F7268F50}" type="presParOf" srcId="{CCDF8239-E18F-ED4F-B54E-EFCC23286304}" destId="{FF8634C6-9C22-9D48-90F4-5158FAB2DA2B}" srcOrd="0" destOrd="0" presId="urn:microsoft.com/office/officeart/2005/8/layout/process2"/>
    <dgm:cxn modelId="{23D68D6E-3E8E-4642-AE86-CA2F5F4C46D4}" type="presParOf" srcId="{A201449A-B2F3-D145-AEAA-C2F828E9E30A}" destId="{92E4027E-4E09-F244-902C-147C404A30E9}" srcOrd="8" destOrd="0" presId="urn:microsoft.com/office/officeart/2005/8/layout/process2"/>
    <dgm:cxn modelId="{632081BA-ABA6-4646-B9CC-6DDA712A5C80}" type="presParOf" srcId="{A201449A-B2F3-D145-AEAA-C2F828E9E30A}" destId="{3E17BF60-5B57-F449-AFD9-1C486A84CD15}" srcOrd="9" destOrd="0" presId="urn:microsoft.com/office/officeart/2005/8/layout/process2"/>
    <dgm:cxn modelId="{AE41FDE5-62E5-BA41-9E34-ED96747CC400}" type="presParOf" srcId="{3E17BF60-5B57-F449-AFD9-1C486A84CD15}" destId="{17EE34A8-8CE8-5B4B-B321-85B18F067CD9}" srcOrd="0" destOrd="0" presId="urn:microsoft.com/office/officeart/2005/8/layout/process2"/>
    <dgm:cxn modelId="{DD229635-A6BB-6748-A1EF-C1BB55A28876}" type="presParOf" srcId="{A201449A-B2F3-D145-AEAA-C2F828E9E30A}" destId="{74C02DEA-4022-B049-A8E5-3699300FF992}" srcOrd="1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5015B0-A771-A244-8B64-582951AE19BD}" type="doc">
      <dgm:prSet loTypeId="urn:microsoft.com/office/officeart/2005/8/layout/process2" loCatId="" qsTypeId="urn:microsoft.com/office/officeart/2005/8/quickstyle/simple1" qsCatId="simple" csTypeId="urn:microsoft.com/office/officeart/2005/8/colors/accent1_2" csCatId="accent1" phldr="1"/>
      <dgm:spPr/>
    </dgm:pt>
    <dgm:pt modelId="{D7C4A83C-461D-FB41-AC93-66590EFADCBC}">
      <dgm:prSet phldrT="[Text]"/>
      <dgm:spPr>
        <a:solidFill>
          <a:srgbClr val="EDE985"/>
        </a:solidFill>
      </dgm:spPr>
      <dgm:t>
        <a:bodyPr/>
        <a:lstStyle/>
        <a:p>
          <a:r>
            <a:rPr lang="en-US" dirty="0">
              <a:solidFill>
                <a:schemeClr val="tx1"/>
              </a:solidFill>
            </a:rPr>
            <a:t>Get </a:t>
          </a:r>
          <a:r>
            <a:rPr lang="en-US" dirty="0" err="1">
              <a:solidFill>
                <a:schemeClr val="tx1"/>
              </a:solidFill>
            </a:rPr>
            <a:t>bcl</a:t>
          </a:r>
          <a:r>
            <a:rPr lang="en-US" dirty="0">
              <a:solidFill>
                <a:schemeClr val="tx1"/>
              </a:solidFill>
            </a:rPr>
            <a:t> files</a:t>
          </a:r>
        </a:p>
      </dgm:t>
    </dgm:pt>
    <dgm:pt modelId="{A1FCBCE5-744E-0041-B113-104C388DDBD1}" type="parTrans" cxnId="{ED5C89E0-4C3C-6E4B-B9BE-AECE1EF82A8F}">
      <dgm:prSet/>
      <dgm:spPr/>
      <dgm:t>
        <a:bodyPr/>
        <a:lstStyle/>
        <a:p>
          <a:endParaRPr lang="en-US"/>
        </a:p>
      </dgm:t>
    </dgm:pt>
    <dgm:pt modelId="{96430831-CEA2-4F46-9E9D-1EA68CAC4B1D}" type="sibTrans" cxnId="{ED5C89E0-4C3C-6E4B-B9BE-AECE1EF82A8F}">
      <dgm:prSet/>
      <dgm:spPr>
        <a:solidFill>
          <a:srgbClr val="EDE985"/>
        </a:solidFill>
      </dgm:spPr>
      <dgm:t>
        <a:bodyPr/>
        <a:lstStyle/>
        <a:p>
          <a:endParaRPr lang="en-US"/>
        </a:p>
      </dgm:t>
    </dgm:pt>
    <dgm:pt modelId="{18E8AA9C-D5F0-4844-AF20-F71636B029B0}">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gm:t>
    </dgm:pt>
    <dgm:pt modelId="{E342E105-5329-584A-A5B1-62380FC36B0D}" type="parTrans" cxnId="{7E9C5843-283E-BB4F-886C-234018814762}">
      <dgm:prSet/>
      <dgm:spPr/>
      <dgm:t>
        <a:bodyPr/>
        <a:lstStyle/>
        <a:p>
          <a:endParaRPr lang="en-US"/>
        </a:p>
      </dgm:t>
    </dgm:pt>
    <dgm:pt modelId="{08A850C4-C2D3-1A47-82E3-98FE662353A8}" type="sibTrans" cxnId="{7E9C5843-283E-BB4F-886C-234018814762}">
      <dgm:prSet/>
      <dgm:spPr>
        <a:solidFill>
          <a:srgbClr val="EDE985"/>
        </a:solidFill>
      </dgm:spPr>
      <dgm:t>
        <a:bodyPr/>
        <a:lstStyle/>
        <a:p>
          <a:endParaRPr lang="en-US"/>
        </a:p>
      </dgm:t>
    </dgm:pt>
    <dgm:pt modelId="{D4334F4F-BE78-D649-9F36-226CCDA842E5}">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gm:t>
    </dgm:pt>
    <dgm:pt modelId="{014044BC-8BD4-944F-A601-9E0109C5CD33}" type="parTrans" cxnId="{D5426E40-A134-3640-AD9A-FEAAF9912CD4}">
      <dgm:prSet/>
      <dgm:spPr/>
      <dgm:t>
        <a:bodyPr/>
        <a:lstStyle/>
        <a:p>
          <a:endParaRPr lang="en-US"/>
        </a:p>
      </dgm:t>
    </dgm:pt>
    <dgm:pt modelId="{D08A099A-5CE1-AD42-9D6F-E25434E195E2}" type="sibTrans" cxnId="{D5426E40-A134-3640-AD9A-FEAAF9912CD4}">
      <dgm:prSet/>
      <dgm:spPr>
        <a:solidFill>
          <a:srgbClr val="EDE985"/>
        </a:solidFill>
      </dgm:spPr>
      <dgm:t>
        <a:bodyPr/>
        <a:lstStyle/>
        <a:p>
          <a:endParaRPr lang="en-US"/>
        </a:p>
      </dgm:t>
    </dgm:pt>
    <dgm:pt modelId="{4C459F59-B24F-F54B-B43E-3DE8319E8E1A}">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gm:t>
    </dgm:pt>
    <dgm:pt modelId="{366B24F0-949D-0D4A-AFD7-7AE31541D74A}" type="parTrans" cxnId="{D0C10AD9-9D02-A04E-9D30-8D5DB40C00F0}">
      <dgm:prSet/>
      <dgm:spPr/>
      <dgm:t>
        <a:bodyPr/>
        <a:lstStyle/>
        <a:p>
          <a:endParaRPr lang="en-US"/>
        </a:p>
      </dgm:t>
    </dgm:pt>
    <dgm:pt modelId="{82A6CB21-93E9-B240-A28E-879CB7B3CABA}" type="sibTrans" cxnId="{D0C10AD9-9D02-A04E-9D30-8D5DB40C00F0}">
      <dgm:prSet/>
      <dgm:spPr>
        <a:solidFill>
          <a:srgbClr val="EDE985"/>
        </a:solidFill>
      </dgm:spPr>
      <dgm:t>
        <a:bodyPr/>
        <a:lstStyle/>
        <a:p>
          <a:endParaRPr lang="en-US"/>
        </a:p>
      </dgm:t>
    </dgm:pt>
    <dgm:pt modelId="{67F40882-0067-1A43-87D8-BF8D46D9006C}">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gm:t>
    </dgm:pt>
    <dgm:pt modelId="{605602ED-7264-4543-946D-A527F185483A}" type="parTrans" cxnId="{74EE2979-C244-CD43-8C96-C96AAA2EF67A}">
      <dgm:prSet/>
      <dgm:spPr/>
      <dgm:t>
        <a:bodyPr/>
        <a:lstStyle/>
        <a:p>
          <a:endParaRPr lang="en-US"/>
        </a:p>
      </dgm:t>
    </dgm:pt>
    <dgm:pt modelId="{C2AC6920-527F-BE4A-8920-59F5B198D16E}" type="sibTrans" cxnId="{74EE2979-C244-CD43-8C96-C96AAA2EF67A}">
      <dgm:prSet/>
      <dgm:spPr>
        <a:solidFill>
          <a:srgbClr val="EDE985"/>
        </a:solidFill>
      </dgm:spPr>
      <dgm:t>
        <a:bodyPr/>
        <a:lstStyle/>
        <a:p>
          <a:endParaRPr lang="en-US"/>
        </a:p>
      </dgm:t>
    </dgm:pt>
    <dgm:pt modelId="{8C011437-87A3-C54B-87F4-44FF0387304E}">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gm:t>
    </dgm:pt>
    <dgm:pt modelId="{2033C4A1-E4A9-9C48-9718-3C7290F3733E}" type="parTrans" cxnId="{6569278D-6069-574B-BD71-593373535B63}">
      <dgm:prSet/>
      <dgm:spPr/>
      <dgm:t>
        <a:bodyPr/>
        <a:lstStyle/>
        <a:p>
          <a:endParaRPr lang="en-US"/>
        </a:p>
      </dgm:t>
    </dgm:pt>
    <dgm:pt modelId="{92715373-016B-1F40-878F-DE9B6ED3A0B5}" type="sibTrans" cxnId="{6569278D-6069-574B-BD71-593373535B63}">
      <dgm:prSet/>
      <dgm:spPr/>
      <dgm:t>
        <a:bodyPr/>
        <a:lstStyle/>
        <a:p>
          <a:endParaRPr lang="en-US"/>
        </a:p>
      </dgm:t>
    </dgm:pt>
    <dgm:pt modelId="{A201449A-B2F3-D145-AEAA-C2F828E9E30A}" type="pres">
      <dgm:prSet presAssocID="{F75015B0-A771-A244-8B64-582951AE19BD}" presName="linearFlow" presStyleCnt="0">
        <dgm:presLayoutVars>
          <dgm:resizeHandles val="exact"/>
        </dgm:presLayoutVars>
      </dgm:prSet>
      <dgm:spPr/>
    </dgm:pt>
    <dgm:pt modelId="{123476C3-7F91-0341-9BF0-93CE34B77543}" type="pres">
      <dgm:prSet presAssocID="{D7C4A83C-461D-FB41-AC93-66590EFADCBC}" presName="node" presStyleLbl="node1" presStyleIdx="0" presStyleCnt="6">
        <dgm:presLayoutVars>
          <dgm:bulletEnabled val="1"/>
        </dgm:presLayoutVars>
      </dgm:prSet>
      <dgm:spPr/>
    </dgm:pt>
    <dgm:pt modelId="{4495F05C-9661-EA4C-B8BC-87259FB8F010}" type="pres">
      <dgm:prSet presAssocID="{96430831-CEA2-4F46-9E9D-1EA68CAC4B1D}" presName="sibTrans" presStyleLbl="sibTrans2D1" presStyleIdx="0" presStyleCnt="5"/>
      <dgm:spPr/>
    </dgm:pt>
    <dgm:pt modelId="{6226E8AB-CD0D-5745-ADC6-394ABED67EBD}" type="pres">
      <dgm:prSet presAssocID="{96430831-CEA2-4F46-9E9D-1EA68CAC4B1D}" presName="connectorText" presStyleLbl="sibTrans2D1" presStyleIdx="0" presStyleCnt="5"/>
      <dgm:spPr/>
    </dgm:pt>
    <dgm:pt modelId="{0EC7308C-52FF-9647-9D65-55402CDD8A96}" type="pres">
      <dgm:prSet presAssocID="{18E8AA9C-D5F0-4844-AF20-F71636B029B0}" presName="node" presStyleLbl="node1" presStyleIdx="1" presStyleCnt="6">
        <dgm:presLayoutVars>
          <dgm:bulletEnabled val="1"/>
        </dgm:presLayoutVars>
      </dgm:prSet>
      <dgm:spPr>
        <a:xfrm>
          <a:off x="3140372" y="957626"/>
          <a:ext cx="1847254" cy="636984"/>
        </a:xfrm>
        <a:prstGeom prst="roundRect">
          <a:avLst>
            <a:gd name="adj" fmla="val 10000"/>
          </a:avLst>
        </a:prstGeom>
      </dgm:spPr>
    </dgm:pt>
    <dgm:pt modelId="{63C8B5BF-E565-5848-8AB3-7A9E48D3FD65}" type="pres">
      <dgm:prSet presAssocID="{08A850C4-C2D3-1A47-82E3-98FE662353A8}" presName="sibTrans" presStyleLbl="sibTrans2D1" presStyleIdx="1" presStyleCnt="5"/>
      <dgm:spPr/>
    </dgm:pt>
    <dgm:pt modelId="{7336070C-5C61-584D-81AA-D75FD056CF6A}" type="pres">
      <dgm:prSet presAssocID="{08A850C4-C2D3-1A47-82E3-98FE662353A8}" presName="connectorText" presStyleLbl="sibTrans2D1" presStyleIdx="1" presStyleCnt="5"/>
      <dgm:spPr/>
    </dgm:pt>
    <dgm:pt modelId="{65D9BD11-3776-A148-8573-8164EB1D4A65}" type="pres">
      <dgm:prSet presAssocID="{D4334F4F-BE78-D649-9F36-226CCDA842E5}" presName="node" presStyleLbl="node1" presStyleIdx="2" presStyleCnt="6">
        <dgm:presLayoutVars>
          <dgm:bulletEnabled val="1"/>
        </dgm:presLayoutVars>
      </dgm:prSet>
      <dgm:spPr>
        <a:xfrm>
          <a:off x="3140372" y="1913102"/>
          <a:ext cx="1847254" cy="636984"/>
        </a:xfrm>
        <a:prstGeom prst="roundRect">
          <a:avLst>
            <a:gd name="adj" fmla="val 10000"/>
          </a:avLst>
        </a:prstGeom>
      </dgm:spPr>
    </dgm:pt>
    <dgm:pt modelId="{4AD7F319-B251-0741-9D32-4CCF716BBA48}" type="pres">
      <dgm:prSet presAssocID="{D08A099A-5CE1-AD42-9D6F-E25434E195E2}" presName="sibTrans" presStyleLbl="sibTrans2D1" presStyleIdx="2" presStyleCnt="5"/>
      <dgm:spPr/>
    </dgm:pt>
    <dgm:pt modelId="{310AECCD-1AD7-D640-B470-A8E6B742EB44}" type="pres">
      <dgm:prSet presAssocID="{D08A099A-5CE1-AD42-9D6F-E25434E195E2}" presName="connectorText" presStyleLbl="sibTrans2D1" presStyleIdx="2" presStyleCnt="5"/>
      <dgm:spPr/>
    </dgm:pt>
    <dgm:pt modelId="{3FD69F28-DB5C-D74A-93C7-62F95E725024}" type="pres">
      <dgm:prSet presAssocID="{4C459F59-B24F-F54B-B43E-3DE8319E8E1A}" presName="node" presStyleLbl="node1" presStyleIdx="3" presStyleCnt="6">
        <dgm:presLayoutVars>
          <dgm:bulletEnabled val="1"/>
        </dgm:presLayoutVars>
      </dgm:prSet>
      <dgm:spPr>
        <a:xfrm>
          <a:off x="3140372" y="2868579"/>
          <a:ext cx="1847254" cy="636984"/>
        </a:xfrm>
        <a:prstGeom prst="roundRect">
          <a:avLst>
            <a:gd name="adj" fmla="val 10000"/>
          </a:avLst>
        </a:prstGeom>
      </dgm:spPr>
    </dgm:pt>
    <dgm:pt modelId="{CCDF8239-E18F-ED4F-B54E-EFCC23286304}" type="pres">
      <dgm:prSet presAssocID="{82A6CB21-93E9-B240-A28E-879CB7B3CABA}" presName="sibTrans" presStyleLbl="sibTrans2D1" presStyleIdx="3" presStyleCnt="5"/>
      <dgm:spPr/>
    </dgm:pt>
    <dgm:pt modelId="{FF8634C6-9C22-9D48-90F4-5158FAB2DA2B}" type="pres">
      <dgm:prSet presAssocID="{82A6CB21-93E9-B240-A28E-879CB7B3CABA}" presName="connectorText" presStyleLbl="sibTrans2D1" presStyleIdx="3" presStyleCnt="5"/>
      <dgm:spPr/>
    </dgm:pt>
    <dgm:pt modelId="{92E4027E-4E09-F244-902C-147C404A30E9}" type="pres">
      <dgm:prSet presAssocID="{67F40882-0067-1A43-87D8-BF8D46D9006C}" presName="node" presStyleLbl="node1" presStyleIdx="4" presStyleCnt="6">
        <dgm:presLayoutVars>
          <dgm:bulletEnabled val="1"/>
        </dgm:presLayoutVars>
      </dgm:prSet>
      <dgm:spPr>
        <a:xfrm>
          <a:off x="2811841" y="3824056"/>
          <a:ext cx="2504316" cy="636984"/>
        </a:xfrm>
        <a:prstGeom prst="roundRect">
          <a:avLst>
            <a:gd name="adj" fmla="val 10000"/>
          </a:avLst>
        </a:prstGeom>
      </dgm:spPr>
    </dgm:pt>
    <dgm:pt modelId="{3E17BF60-5B57-F449-AFD9-1C486A84CD15}" type="pres">
      <dgm:prSet presAssocID="{C2AC6920-527F-BE4A-8920-59F5B198D16E}" presName="sibTrans" presStyleLbl="sibTrans2D1" presStyleIdx="4" presStyleCnt="5"/>
      <dgm:spPr/>
    </dgm:pt>
    <dgm:pt modelId="{17EE34A8-8CE8-5B4B-B321-85B18F067CD9}" type="pres">
      <dgm:prSet presAssocID="{C2AC6920-527F-BE4A-8920-59F5B198D16E}" presName="connectorText" presStyleLbl="sibTrans2D1" presStyleIdx="4" presStyleCnt="5"/>
      <dgm:spPr/>
    </dgm:pt>
    <dgm:pt modelId="{74C02DEA-4022-B049-A8E5-3699300FF992}" type="pres">
      <dgm:prSet presAssocID="{8C011437-87A3-C54B-87F4-44FF0387304E}" presName="node" presStyleLbl="node1" presStyleIdx="5" presStyleCnt="6">
        <dgm:presLayoutVars>
          <dgm:bulletEnabled val="1"/>
        </dgm:presLayoutVars>
      </dgm:prSet>
      <dgm:spPr>
        <a:xfrm>
          <a:off x="3136053" y="4779532"/>
          <a:ext cx="1855893" cy="636984"/>
        </a:xfrm>
        <a:prstGeom prst="roundRect">
          <a:avLst>
            <a:gd name="adj" fmla="val 10000"/>
          </a:avLst>
        </a:prstGeom>
      </dgm:spPr>
    </dgm:pt>
  </dgm:ptLst>
  <dgm:cxnLst>
    <dgm:cxn modelId="{8D321818-61D9-C64E-947C-36E027E19C9C}" type="presOf" srcId="{D08A099A-5CE1-AD42-9D6F-E25434E195E2}" destId="{310AECCD-1AD7-D640-B470-A8E6B742EB44}" srcOrd="1" destOrd="0" presId="urn:microsoft.com/office/officeart/2005/8/layout/process2"/>
    <dgm:cxn modelId="{694A7B1F-87D1-5C4C-A702-B2DF8E966FF0}" type="presOf" srcId="{08A850C4-C2D3-1A47-82E3-98FE662353A8}" destId="{63C8B5BF-E565-5848-8AB3-7A9E48D3FD65}" srcOrd="0" destOrd="0" presId="urn:microsoft.com/office/officeart/2005/8/layout/process2"/>
    <dgm:cxn modelId="{664E772E-2E9C-5349-BEEE-96CF1F0353B7}" type="presOf" srcId="{D4334F4F-BE78-D649-9F36-226CCDA842E5}" destId="{65D9BD11-3776-A148-8573-8164EB1D4A65}" srcOrd="0" destOrd="0" presId="urn:microsoft.com/office/officeart/2005/8/layout/process2"/>
    <dgm:cxn modelId="{BCF0F038-3393-1742-9489-DC5F9835EB16}" type="presOf" srcId="{D08A099A-5CE1-AD42-9D6F-E25434E195E2}" destId="{4AD7F319-B251-0741-9D32-4CCF716BBA48}" srcOrd="0" destOrd="0" presId="urn:microsoft.com/office/officeart/2005/8/layout/process2"/>
    <dgm:cxn modelId="{D5426E40-A134-3640-AD9A-FEAAF9912CD4}" srcId="{F75015B0-A771-A244-8B64-582951AE19BD}" destId="{D4334F4F-BE78-D649-9F36-226CCDA842E5}" srcOrd="2" destOrd="0" parTransId="{014044BC-8BD4-944F-A601-9E0109C5CD33}" sibTransId="{D08A099A-5CE1-AD42-9D6F-E25434E195E2}"/>
    <dgm:cxn modelId="{6DFB1F5C-FA5C-7445-9B86-5A0A725A5ECA}" type="presOf" srcId="{67F40882-0067-1A43-87D8-BF8D46D9006C}" destId="{92E4027E-4E09-F244-902C-147C404A30E9}" srcOrd="0" destOrd="0" presId="urn:microsoft.com/office/officeart/2005/8/layout/process2"/>
    <dgm:cxn modelId="{986CA941-BF80-EA4C-8BCC-1D58453CE04D}" type="presOf" srcId="{18E8AA9C-D5F0-4844-AF20-F71636B029B0}" destId="{0EC7308C-52FF-9647-9D65-55402CDD8A96}" srcOrd="0" destOrd="0" presId="urn:microsoft.com/office/officeart/2005/8/layout/process2"/>
    <dgm:cxn modelId="{7E9C5843-283E-BB4F-886C-234018814762}" srcId="{F75015B0-A771-A244-8B64-582951AE19BD}" destId="{18E8AA9C-D5F0-4844-AF20-F71636B029B0}" srcOrd="1" destOrd="0" parTransId="{E342E105-5329-584A-A5B1-62380FC36B0D}" sibTransId="{08A850C4-C2D3-1A47-82E3-98FE662353A8}"/>
    <dgm:cxn modelId="{0380514F-C50D-BE45-A43D-58E29057B786}" type="presOf" srcId="{82A6CB21-93E9-B240-A28E-879CB7B3CABA}" destId="{FF8634C6-9C22-9D48-90F4-5158FAB2DA2B}" srcOrd="1" destOrd="0" presId="urn:microsoft.com/office/officeart/2005/8/layout/process2"/>
    <dgm:cxn modelId="{63381759-A4B6-0A41-8D16-8CE35CAE37A7}" type="presOf" srcId="{8C011437-87A3-C54B-87F4-44FF0387304E}" destId="{74C02DEA-4022-B049-A8E5-3699300FF992}" srcOrd="0" destOrd="0" presId="urn:microsoft.com/office/officeart/2005/8/layout/process2"/>
    <dgm:cxn modelId="{74EE2979-C244-CD43-8C96-C96AAA2EF67A}" srcId="{F75015B0-A771-A244-8B64-582951AE19BD}" destId="{67F40882-0067-1A43-87D8-BF8D46D9006C}" srcOrd="4" destOrd="0" parTransId="{605602ED-7264-4543-946D-A527F185483A}" sibTransId="{C2AC6920-527F-BE4A-8920-59F5B198D16E}"/>
    <dgm:cxn modelId="{6569278D-6069-574B-BD71-593373535B63}" srcId="{F75015B0-A771-A244-8B64-582951AE19BD}" destId="{8C011437-87A3-C54B-87F4-44FF0387304E}" srcOrd="5" destOrd="0" parTransId="{2033C4A1-E4A9-9C48-9718-3C7290F3733E}" sibTransId="{92715373-016B-1F40-878F-DE9B6ED3A0B5}"/>
    <dgm:cxn modelId="{EA3C2494-8F25-E047-9730-5EB29ACD075E}" type="presOf" srcId="{82A6CB21-93E9-B240-A28E-879CB7B3CABA}" destId="{CCDF8239-E18F-ED4F-B54E-EFCC23286304}" srcOrd="0" destOrd="0" presId="urn:microsoft.com/office/officeart/2005/8/layout/process2"/>
    <dgm:cxn modelId="{B5C5FA95-6103-5E49-B53C-0983E4FC15C7}" type="presOf" srcId="{96430831-CEA2-4F46-9E9D-1EA68CAC4B1D}" destId="{4495F05C-9661-EA4C-B8BC-87259FB8F010}" srcOrd="0" destOrd="0" presId="urn:microsoft.com/office/officeart/2005/8/layout/process2"/>
    <dgm:cxn modelId="{BA90EE9D-76E3-3F46-862A-74E561D06BF3}" type="presOf" srcId="{D7C4A83C-461D-FB41-AC93-66590EFADCBC}" destId="{123476C3-7F91-0341-9BF0-93CE34B77543}" srcOrd="0" destOrd="0" presId="urn:microsoft.com/office/officeart/2005/8/layout/process2"/>
    <dgm:cxn modelId="{C71EABAA-2E56-5542-B04E-56F4864775ED}" type="presOf" srcId="{08A850C4-C2D3-1A47-82E3-98FE662353A8}" destId="{7336070C-5C61-584D-81AA-D75FD056CF6A}" srcOrd="1" destOrd="0" presId="urn:microsoft.com/office/officeart/2005/8/layout/process2"/>
    <dgm:cxn modelId="{5ED0A0CA-02EE-D54F-BAF0-57D7258473C4}" type="presOf" srcId="{96430831-CEA2-4F46-9E9D-1EA68CAC4B1D}" destId="{6226E8AB-CD0D-5745-ADC6-394ABED67EBD}" srcOrd="1" destOrd="0" presId="urn:microsoft.com/office/officeart/2005/8/layout/process2"/>
    <dgm:cxn modelId="{EC1034D1-8C01-F241-B7B8-11FB92686304}" type="presOf" srcId="{C2AC6920-527F-BE4A-8920-59F5B198D16E}" destId="{17EE34A8-8CE8-5B4B-B321-85B18F067CD9}" srcOrd="1" destOrd="0" presId="urn:microsoft.com/office/officeart/2005/8/layout/process2"/>
    <dgm:cxn modelId="{D0C10AD9-9D02-A04E-9D30-8D5DB40C00F0}" srcId="{F75015B0-A771-A244-8B64-582951AE19BD}" destId="{4C459F59-B24F-F54B-B43E-3DE8319E8E1A}" srcOrd="3" destOrd="0" parTransId="{366B24F0-949D-0D4A-AFD7-7AE31541D74A}" sibTransId="{82A6CB21-93E9-B240-A28E-879CB7B3CABA}"/>
    <dgm:cxn modelId="{ED5C89E0-4C3C-6E4B-B9BE-AECE1EF82A8F}" srcId="{F75015B0-A771-A244-8B64-582951AE19BD}" destId="{D7C4A83C-461D-FB41-AC93-66590EFADCBC}" srcOrd="0" destOrd="0" parTransId="{A1FCBCE5-744E-0041-B113-104C388DDBD1}" sibTransId="{96430831-CEA2-4F46-9E9D-1EA68CAC4B1D}"/>
    <dgm:cxn modelId="{476D41E1-76C0-BD40-BDEF-DCCE2BF594C7}" type="presOf" srcId="{4C459F59-B24F-F54B-B43E-3DE8319E8E1A}" destId="{3FD69F28-DB5C-D74A-93C7-62F95E725024}" srcOrd="0" destOrd="0" presId="urn:microsoft.com/office/officeart/2005/8/layout/process2"/>
    <dgm:cxn modelId="{12583EF7-D63C-DE4D-9868-CC7499DA3222}" type="presOf" srcId="{F75015B0-A771-A244-8B64-582951AE19BD}" destId="{A201449A-B2F3-D145-AEAA-C2F828E9E30A}" srcOrd="0" destOrd="0" presId="urn:microsoft.com/office/officeart/2005/8/layout/process2"/>
    <dgm:cxn modelId="{115EAAFF-8FAF-1D41-A8E8-A23F5261EA5D}" type="presOf" srcId="{C2AC6920-527F-BE4A-8920-59F5B198D16E}" destId="{3E17BF60-5B57-F449-AFD9-1C486A84CD15}" srcOrd="0" destOrd="0" presId="urn:microsoft.com/office/officeart/2005/8/layout/process2"/>
    <dgm:cxn modelId="{315F2C5F-EACE-A34B-854F-2FB295FF3448}" type="presParOf" srcId="{A201449A-B2F3-D145-AEAA-C2F828E9E30A}" destId="{123476C3-7F91-0341-9BF0-93CE34B77543}" srcOrd="0" destOrd="0" presId="urn:microsoft.com/office/officeart/2005/8/layout/process2"/>
    <dgm:cxn modelId="{C1EDDD7D-A579-F643-8148-9FA5E8B83F68}" type="presParOf" srcId="{A201449A-B2F3-D145-AEAA-C2F828E9E30A}" destId="{4495F05C-9661-EA4C-B8BC-87259FB8F010}" srcOrd="1" destOrd="0" presId="urn:microsoft.com/office/officeart/2005/8/layout/process2"/>
    <dgm:cxn modelId="{09709613-9072-7E4F-8B78-4E823B625540}" type="presParOf" srcId="{4495F05C-9661-EA4C-B8BC-87259FB8F010}" destId="{6226E8AB-CD0D-5745-ADC6-394ABED67EBD}" srcOrd="0" destOrd="0" presId="urn:microsoft.com/office/officeart/2005/8/layout/process2"/>
    <dgm:cxn modelId="{E202A2C2-ECE5-3A45-9D0A-0AE93BAD29E0}" type="presParOf" srcId="{A201449A-B2F3-D145-AEAA-C2F828E9E30A}" destId="{0EC7308C-52FF-9647-9D65-55402CDD8A96}" srcOrd="2" destOrd="0" presId="urn:microsoft.com/office/officeart/2005/8/layout/process2"/>
    <dgm:cxn modelId="{2B763AC8-3022-3948-8584-9EDCA3E6B1F2}" type="presParOf" srcId="{A201449A-B2F3-D145-AEAA-C2F828E9E30A}" destId="{63C8B5BF-E565-5848-8AB3-7A9E48D3FD65}" srcOrd="3" destOrd="0" presId="urn:microsoft.com/office/officeart/2005/8/layout/process2"/>
    <dgm:cxn modelId="{8A5ECCFC-2F96-324C-96B1-94FFD4E1D5AE}" type="presParOf" srcId="{63C8B5BF-E565-5848-8AB3-7A9E48D3FD65}" destId="{7336070C-5C61-584D-81AA-D75FD056CF6A}" srcOrd="0" destOrd="0" presId="urn:microsoft.com/office/officeart/2005/8/layout/process2"/>
    <dgm:cxn modelId="{B8D55D05-5273-1747-A20E-4302941453E5}" type="presParOf" srcId="{A201449A-B2F3-D145-AEAA-C2F828E9E30A}" destId="{65D9BD11-3776-A148-8573-8164EB1D4A65}" srcOrd="4" destOrd="0" presId="urn:microsoft.com/office/officeart/2005/8/layout/process2"/>
    <dgm:cxn modelId="{2F79B9D3-5FE6-E14E-9824-A1B945734D2B}" type="presParOf" srcId="{A201449A-B2F3-D145-AEAA-C2F828E9E30A}" destId="{4AD7F319-B251-0741-9D32-4CCF716BBA48}" srcOrd="5" destOrd="0" presId="urn:microsoft.com/office/officeart/2005/8/layout/process2"/>
    <dgm:cxn modelId="{05A20B1D-9AD4-9A4E-B2E9-4B4AB095ED94}" type="presParOf" srcId="{4AD7F319-B251-0741-9D32-4CCF716BBA48}" destId="{310AECCD-1AD7-D640-B470-A8E6B742EB44}" srcOrd="0" destOrd="0" presId="urn:microsoft.com/office/officeart/2005/8/layout/process2"/>
    <dgm:cxn modelId="{50299001-4CD5-B646-8C75-A8B2375B7191}" type="presParOf" srcId="{A201449A-B2F3-D145-AEAA-C2F828E9E30A}" destId="{3FD69F28-DB5C-D74A-93C7-62F95E725024}" srcOrd="6" destOrd="0" presId="urn:microsoft.com/office/officeart/2005/8/layout/process2"/>
    <dgm:cxn modelId="{8FF48594-F329-734B-B050-5201C67069E5}" type="presParOf" srcId="{A201449A-B2F3-D145-AEAA-C2F828E9E30A}" destId="{CCDF8239-E18F-ED4F-B54E-EFCC23286304}" srcOrd="7" destOrd="0" presId="urn:microsoft.com/office/officeart/2005/8/layout/process2"/>
    <dgm:cxn modelId="{B6622621-A15B-D749-9AD5-22D4F7268F50}" type="presParOf" srcId="{CCDF8239-E18F-ED4F-B54E-EFCC23286304}" destId="{FF8634C6-9C22-9D48-90F4-5158FAB2DA2B}" srcOrd="0" destOrd="0" presId="urn:microsoft.com/office/officeart/2005/8/layout/process2"/>
    <dgm:cxn modelId="{23D68D6E-3E8E-4642-AE86-CA2F5F4C46D4}" type="presParOf" srcId="{A201449A-B2F3-D145-AEAA-C2F828E9E30A}" destId="{92E4027E-4E09-F244-902C-147C404A30E9}" srcOrd="8" destOrd="0" presId="urn:microsoft.com/office/officeart/2005/8/layout/process2"/>
    <dgm:cxn modelId="{632081BA-ABA6-4646-B9CC-6DDA712A5C80}" type="presParOf" srcId="{A201449A-B2F3-D145-AEAA-C2F828E9E30A}" destId="{3E17BF60-5B57-F449-AFD9-1C486A84CD15}" srcOrd="9" destOrd="0" presId="urn:microsoft.com/office/officeart/2005/8/layout/process2"/>
    <dgm:cxn modelId="{AE41FDE5-62E5-BA41-9E34-ED96747CC400}" type="presParOf" srcId="{3E17BF60-5B57-F449-AFD9-1C486A84CD15}" destId="{17EE34A8-8CE8-5B4B-B321-85B18F067CD9}" srcOrd="0" destOrd="0" presId="urn:microsoft.com/office/officeart/2005/8/layout/process2"/>
    <dgm:cxn modelId="{DD229635-A6BB-6748-A1EF-C1BB55A28876}" type="presParOf" srcId="{A201449A-B2F3-D145-AEAA-C2F828E9E30A}" destId="{74C02DEA-4022-B049-A8E5-3699300FF992}" srcOrd="1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5015B0-A771-A244-8B64-582951AE19BD}" type="doc">
      <dgm:prSet loTypeId="urn:microsoft.com/office/officeart/2005/8/layout/process2" loCatId="" qsTypeId="urn:microsoft.com/office/officeart/2005/8/quickstyle/simple1" qsCatId="simple" csTypeId="urn:microsoft.com/office/officeart/2005/8/colors/accent1_2" csCatId="accent1" phldr="1"/>
      <dgm:spPr/>
    </dgm:pt>
    <dgm:pt modelId="{D7C4A83C-461D-FB41-AC93-66590EFADCBC}">
      <dgm:prSet phldrT="[Text]"/>
      <dgm:spPr>
        <a:solidFill>
          <a:srgbClr val="A7C3A6"/>
        </a:solidFill>
      </dgm:spPr>
      <dgm:t>
        <a:bodyPr/>
        <a:lstStyle/>
        <a:p>
          <a:r>
            <a:rPr lang="en-US" dirty="0">
              <a:solidFill>
                <a:schemeClr val="tx1"/>
              </a:solidFill>
            </a:rPr>
            <a:t>Get </a:t>
          </a:r>
          <a:r>
            <a:rPr lang="en-US" dirty="0" err="1">
              <a:solidFill>
                <a:schemeClr val="tx1"/>
              </a:solidFill>
            </a:rPr>
            <a:t>bcl</a:t>
          </a:r>
          <a:r>
            <a:rPr lang="en-US" dirty="0">
              <a:solidFill>
                <a:schemeClr val="tx1"/>
              </a:solidFill>
            </a:rPr>
            <a:t> files</a:t>
          </a:r>
        </a:p>
      </dgm:t>
    </dgm:pt>
    <dgm:pt modelId="{A1FCBCE5-744E-0041-B113-104C388DDBD1}" type="parTrans" cxnId="{ED5C89E0-4C3C-6E4B-B9BE-AECE1EF82A8F}">
      <dgm:prSet/>
      <dgm:spPr/>
      <dgm:t>
        <a:bodyPr/>
        <a:lstStyle/>
        <a:p>
          <a:endParaRPr lang="en-US"/>
        </a:p>
      </dgm:t>
    </dgm:pt>
    <dgm:pt modelId="{96430831-CEA2-4F46-9E9D-1EA68CAC4B1D}" type="sibTrans" cxnId="{ED5C89E0-4C3C-6E4B-B9BE-AECE1EF82A8F}">
      <dgm:prSet/>
      <dgm:spPr>
        <a:solidFill>
          <a:srgbClr val="EDE985"/>
        </a:solidFill>
      </dgm:spPr>
      <dgm:t>
        <a:bodyPr/>
        <a:lstStyle/>
        <a:p>
          <a:endParaRPr lang="en-US"/>
        </a:p>
      </dgm:t>
    </dgm:pt>
    <dgm:pt modelId="{18E8AA9C-D5F0-4844-AF20-F71636B029B0}">
      <dgm:prSet phldrT="[Text]" custT="1"/>
      <dgm:spPr>
        <a:solidFill>
          <a:srgbClr val="EDE985"/>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gm:t>
    </dgm:pt>
    <dgm:pt modelId="{E342E105-5329-584A-A5B1-62380FC36B0D}" type="parTrans" cxnId="{7E9C5843-283E-BB4F-886C-234018814762}">
      <dgm:prSet/>
      <dgm:spPr/>
      <dgm:t>
        <a:bodyPr/>
        <a:lstStyle/>
        <a:p>
          <a:endParaRPr lang="en-US"/>
        </a:p>
      </dgm:t>
    </dgm:pt>
    <dgm:pt modelId="{08A850C4-C2D3-1A47-82E3-98FE662353A8}" type="sibTrans" cxnId="{7E9C5843-283E-BB4F-886C-234018814762}">
      <dgm:prSet/>
      <dgm:spPr>
        <a:solidFill>
          <a:srgbClr val="EDE985"/>
        </a:solidFill>
      </dgm:spPr>
      <dgm:t>
        <a:bodyPr/>
        <a:lstStyle/>
        <a:p>
          <a:endParaRPr lang="en-US"/>
        </a:p>
      </dgm:t>
    </dgm:pt>
    <dgm:pt modelId="{D4334F4F-BE78-D649-9F36-226CCDA842E5}">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gm:t>
    </dgm:pt>
    <dgm:pt modelId="{014044BC-8BD4-944F-A601-9E0109C5CD33}" type="parTrans" cxnId="{D5426E40-A134-3640-AD9A-FEAAF9912CD4}">
      <dgm:prSet/>
      <dgm:spPr/>
      <dgm:t>
        <a:bodyPr/>
        <a:lstStyle/>
        <a:p>
          <a:endParaRPr lang="en-US"/>
        </a:p>
      </dgm:t>
    </dgm:pt>
    <dgm:pt modelId="{D08A099A-5CE1-AD42-9D6F-E25434E195E2}" type="sibTrans" cxnId="{D5426E40-A134-3640-AD9A-FEAAF9912CD4}">
      <dgm:prSet/>
      <dgm:spPr>
        <a:solidFill>
          <a:srgbClr val="EDE985"/>
        </a:solidFill>
      </dgm:spPr>
      <dgm:t>
        <a:bodyPr/>
        <a:lstStyle/>
        <a:p>
          <a:endParaRPr lang="en-US"/>
        </a:p>
      </dgm:t>
    </dgm:pt>
    <dgm:pt modelId="{4C459F59-B24F-F54B-B43E-3DE8319E8E1A}">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gm:t>
    </dgm:pt>
    <dgm:pt modelId="{366B24F0-949D-0D4A-AFD7-7AE31541D74A}" type="parTrans" cxnId="{D0C10AD9-9D02-A04E-9D30-8D5DB40C00F0}">
      <dgm:prSet/>
      <dgm:spPr/>
      <dgm:t>
        <a:bodyPr/>
        <a:lstStyle/>
        <a:p>
          <a:endParaRPr lang="en-US"/>
        </a:p>
      </dgm:t>
    </dgm:pt>
    <dgm:pt modelId="{82A6CB21-93E9-B240-A28E-879CB7B3CABA}" type="sibTrans" cxnId="{D0C10AD9-9D02-A04E-9D30-8D5DB40C00F0}">
      <dgm:prSet/>
      <dgm:spPr>
        <a:solidFill>
          <a:srgbClr val="EDE985"/>
        </a:solidFill>
      </dgm:spPr>
      <dgm:t>
        <a:bodyPr/>
        <a:lstStyle/>
        <a:p>
          <a:endParaRPr lang="en-US"/>
        </a:p>
      </dgm:t>
    </dgm:pt>
    <dgm:pt modelId="{67F40882-0067-1A43-87D8-BF8D46D9006C}">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gm:t>
    </dgm:pt>
    <dgm:pt modelId="{605602ED-7264-4543-946D-A527F185483A}" type="parTrans" cxnId="{74EE2979-C244-CD43-8C96-C96AAA2EF67A}">
      <dgm:prSet/>
      <dgm:spPr/>
      <dgm:t>
        <a:bodyPr/>
        <a:lstStyle/>
        <a:p>
          <a:endParaRPr lang="en-US"/>
        </a:p>
      </dgm:t>
    </dgm:pt>
    <dgm:pt modelId="{C2AC6920-527F-BE4A-8920-59F5B198D16E}" type="sibTrans" cxnId="{74EE2979-C244-CD43-8C96-C96AAA2EF67A}">
      <dgm:prSet/>
      <dgm:spPr>
        <a:solidFill>
          <a:srgbClr val="EDE985"/>
        </a:solidFill>
      </dgm:spPr>
      <dgm:t>
        <a:bodyPr/>
        <a:lstStyle/>
        <a:p>
          <a:endParaRPr lang="en-US"/>
        </a:p>
      </dgm:t>
    </dgm:pt>
    <dgm:pt modelId="{8C011437-87A3-C54B-87F4-44FF0387304E}">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gm:t>
    </dgm:pt>
    <dgm:pt modelId="{2033C4A1-E4A9-9C48-9718-3C7290F3733E}" type="parTrans" cxnId="{6569278D-6069-574B-BD71-593373535B63}">
      <dgm:prSet/>
      <dgm:spPr/>
      <dgm:t>
        <a:bodyPr/>
        <a:lstStyle/>
        <a:p>
          <a:endParaRPr lang="en-US"/>
        </a:p>
      </dgm:t>
    </dgm:pt>
    <dgm:pt modelId="{92715373-016B-1F40-878F-DE9B6ED3A0B5}" type="sibTrans" cxnId="{6569278D-6069-574B-BD71-593373535B63}">
      <dgm:prSet/>
      <dgm:spPr/>
      <dgm:t>
        <a:bodyPr/>
        <a:lstStyle/>
        <a:p>
          <a:endParaRPr lang="en-US"/>
        </a:p>
      </dgm:t>
    </dgm:pt>
    <dgm:pt modelId="{A201449A-B2F3-D145-AEAA-C2F828E9E30A}" type="pres">
      <dgm:prSet presAssocID="{F75015B0-A771-A244-8B64-582951AE19BD}" presName="linearFlow" presStyleCnt="0">
        <dgm:presLayoutVars>
          <dgm:resizeHandles val="exact"/>
        </dgm:presLayoutVars>
      </dgm:prSet>
      <dgm:spPr/>
    </dgm:pt>
    <dgm:pt modelId="{123476C3-7F91-0341-9BF0-93CE34B77543}" type="pres">
      <dgm:prSet presAssocID="{D7C4A83C-461D-FB41-AC93-66590EFADCBC}" presName="node" presStyleLbl="node1" presStyleIdx="0" presStyleCnt="6">
        <dgm:presLayoutVars>
          <dgm:bulletEnabled val="1"/>
        </dgm:presLayoutVars>
      </dgm:prSet>
      <dgm:spPr/>
    </dgm:pt>
    <dgm:pt modelId="{4495F05C-9661-EA4C-B8BC-87259FB8F010}" type="pres">
      <dgm:prSet presAssocID="{96430831-CEA2-4F46-9E9D-1EA68CAC4B1D}" presName="sibTrans" presStyleLbl="sibTrans2D1" presStyleIdx="0" presStyleCnt="5"/>
      <dgm:spPr/>
    </dgm:pt>
    <dgm:pt modelId="{6226E8AB-CD0D-5745-ADC6-394ABED67EBD}" type="pres">
      <dgm:prSet presAssocID="{96430831-CEA2-4F46-9E9D-1EA68CAC4B1D}" presName="connectorText" presStyleLbl="sibTrans2D1" presStyleIdx="0" presStyleCnt="5"/>
      <dgm:spPr/>
    </dgm:pt>
    <dgm:pt modelId="{0EC7308C-52FF-9647-9D65-55402CDD8A96}" type="pres">
      <dgm:prSet presAssocID="{18E8AA9C-D5F0-4844-AF20-F71636B029B0}" presName="node" presStyleLbl="node1" presStyleIdx="1" presStyleCnt="6">
        <dgm:presLayoutVars>
          <dgm:bulletEnabled val="1"/>
        </dgm:presLayoutVars>
      </dgm:prSet>
      <dgm:spPr>
        <a:xfrm>
          <a:off x="3140372" y="957626"/>
          <a:ext cx="1847254" cy="636984"/>
        </a:xfrm>
        <a:prstGeom prst="roundRect">
          <a:avLst>
            <a:gd name="adj" fmla="val 10000"/>
          </a:avLst>
        </a:prstGeom>
      </dgm:spPr>
    </dgm:pt>
    <dgm:pt modelId="{63C8B5BF-E565-5848-8AB3-7A9E48D3FD65}" type="pres">
      <dgm:prSet presAssocID="{08A850C4-C2D3-1A47-82E3-98FE662353A8}" presName="sibTrans" presStyleLbl="sibTrans2D1" presStyleIdx="1" presStyleCnt="5"/>
      <dgm:spPr/>
    </dgm:pt>
    <dgm:pt modelId="{7336070C-5C61-584D-81AA-D75FD056CF6A}" type="pres">
      <dgm:prSet presAssocID="{08A850C4-C2D3-1A47-82E3-98FE662353A8}" presName="connectorText" presStyleLbl="sibTrans2D1" presStyleIdx="1" presStyleCnt="5"/>
      <dgm:spPr/>
    </dgm:pt>
    <dgm:pt modelId="{65D9BD11-3776-A148-8573-8164EB1D4A65}" type="pres">
      <dgm:prSet presAssocID="{D4334F4F-BE78-D649-9F36-226CCDA842E5}" presName="node" presStyleLbl="node1" presStyleIdx="2" presStyleCnt="6">
        <dgm:presLayoutVars>
          <dgm:bulletEnabled val="1"/>
        </dgm:presLayoutVars>
      </dgm:prSet>
      <dgm:spPr>
        <a:xfrm>
          <a:off x="3140372" y="1913102"/>
          <a:ext cx="1847254" cy="636984"/>
        </a:xfrm>
        <a:prstGeom prst="roundRect">
          <a:avLst>
            <a:gd name="adj" fmla="val 10000"/>
          </a:avLst>
        </a:prstGeom>
      </dgm:spPr>
    </dgm:pt>
    <dgm:pt modelId="{4AD7F319-B251-0741-9D32-4CCF716BBA48}" type="pres">
      <dgm:prSet presAssocID="{D08A099A-5CE1-AD42-9D6F-E25434E195E2}" presName="sibTrans" presStyleLbl="sibTrans2D1" presStyleIdx="2" presStyleCnt="5"/>
      <dgm:spPr/>
    </dgm:pt>
    <dgm:pt modelId="{310AECCD-1AD7-D640-B470-A8E6B742EB44}" type="pres">
      <dgm:prSet presAssocID="{D08A099A-5CE1-AD42-9D6F-E25434E195E2}" presName="connectorText" presStyleLbl="sibTrans2D1" presStyleIdx="2" presStyleCnt="5"/>
      <dgm:spPr/>
    </dgm:pt>
    <dgm:pt modelId="{3FD69F28-DB5C-D74A-93C7-62F95E725024}" type="pres">
      <dgm:prSet presAssocID="{4C459F59-B24F-F54B-B43E-3DE8319E8E1A}" presName="node" presStyleLbl="node1" presStyleIdx="3" presStyleCnt="6">
        <dgm:presLayoutVars>
          <dgm:bulletEnabled val="1"/>
        </dgm:presLayoutVars>
      </dgm:prSet>
      <dgm:spPr>
        <a:xfrm>
          <a:off x="3140372" y="2868579"/>
          <a:ext cx="1847254" cy="636984"/>
        </a:xfrm>
        <a:prstGeom prst="roundRect">
          <a:avLst>
            <a:gd name="adj" fmla="val 10000"/>
          </a:avLst>
        </a:prstGeom>
      </dgm:spPr>
    </dgm:pt>
    <dgm:pt modelId="{CCDF8239-E18F-ED4F-B54E-EFCC23286304}" type="pres">
      <dgm:prSet presAssocID="{82A6CB21-93E9-B240-A28E-879CB7B3CABA}" presName="sibTrans" presStyleLbl="sibTrans2D1" presStyleIdx="3" presStyleCnt="5" custLinFactNeighborY="72030"/>
      <dgm:spPr/>
    </dgm:pt>
    <dgm:pt modelId="{FF8634C6-9C22-9D48-90F4-5158FAB2DA2B}" type="pres">
      <dgm:prSet presAssocID="{82A6CB21-93E9-B240-A28E-879CB7B3CABA}" presName="connectorText" presStyleLbl="sibTrans2D1" presStyleIdx="3" presStyleCnt="5"/>
      <dgm:spPr/>
    </dgm:pt>
    <dgm:pt modelId="{92E4027E-4E09-F244-902C-147C404A30E9}" type="pres">
      <dgm:prSet presAssocID="{67F40882-0067-1A43-87D8-BF8D46D9006C}" presName="node" presStyleLbl="node1" presStyleIdx="4" presStyleCnt="6">
        <dgm:presLayoutVars>
          <dgm:bulletEnabled val="1"/>
        </dgm:presLayoutVars>
      </dgm:prSet>
      <dgm:spPr>
        <a:xfrm>
          <a:off x="2811841" y="3824056"/>
          <a:ext cx="2504316" cy="636984"/>
        </a:xfrm>
        <a:prstGeom prst="roundRect">
          <a:avLst>
            <a:gd name="adj" fmla="val 10000"/>
          </a:avLst>
        </a:prstGeom>
      </dgm:spPr>
    </dgm:pt>
    <dgm:pt modelId="{3E17BF60-5B57-F449-AFD9-1C486A84CD15}" type="pres">
      <dgm:prSet presAssocID="{C2AC6920-527F-BE4A-8920-59F5B198D16E}" presName="sibTrans" presStyleLbl="sibTrans2D1" presStyleIdx="4" presStyleCnt="5"/>
      <dgm:spPr/>
    </dgm:pt>
    <dgm:pt modelId="{17EE34A8-8CE8-5B4B-B321-85B18F067CD9}" type="pres">
      <dgm:prSet presAssocID="{C2AC6920-527F-BE4A-8920-59F5B198D16E}" presName="connectorText" presStyleLbl="sibTrans2D1" presStyleIdx="4" presStyleCnt="5"/>
      <dgm:spPr/>
    </dgm:pt>
    <dgm:pt modelId="{74C02DEA-4022-B049-A8E5-3699300FF992}" type="pres">
      <dgm:prSet presAssocID="{8C011437-87A3-C54B-87F4-44FF0387304E}" presName="node" presStyleLbl="node1" presStyleIdx="5" presStyleCnt="6">
        <dgm:presLayoutVars>
          <dgm:bulletEnabled val="1"/>
        </dgm:presLayoutVars>
      </dgm:prSet>
      <dgm:spPr>
        <a:xfrm>
          <a:off x="3136053" y="4779532"/>
          <a:ext cx="1855893" cy="636984"/>
        </a:xfrm>
        <a:prstGeom prst="roundRect">
          <a:avLst>
            <a:gd name="adj" fmla="val 10000"/>
          </a:avLst>
        </a:prstGeom>
      </dgm:spPr>
    </dgm:pt>
  </dgm:ptLst>
  <dgm:cxnLst>
    <dgm:cxn modelId="{8D321818-61D9-C64E-947C-36E027E19C9C}" type="presOf" srcId="{D08A099A-5CE1-AD42-9D6F-E25434E195E2}" destId="{310AECCD-1AD7-D640-B470-A8E6B742EB44}" srcOrd="1" destOrd="0" presId="urn:microsoft.com/office/officeart/2005/8/layout/process2"/>
    <dgm:cxn modelId="{694A7B1F-87D1-5C4C-A702-B2DF8E966FF0}" type="presOf" srcId="{08A850C4-C2D3-1A47-82E3-98FE662353A8}" destId="{63C8B5BF-E565-5848-8AB3-7A9E48D3FD65}" srcOrd="0" destOrd="0" presId="urn:microsoft.com/office/officeart/2005/8/layout/process2"/>
    <dgm:cxn modelId="{664E772E-2E9C-5349-BEEE-96CF1F0353B7}" type="presOf" srcId="{D4334F4F-BE78-D649-9F36-226CCDA842E5}" destId="{65D9BD11-3776-A148-8573-8164EB1D4A65}" srcOrd="0" destOrd="0" presId="urn:microsoft.com/office/officeart/2005/8/layout/process2"/>
    <dgm:cxn modelId="{BCF0F038-3393-1742-9489-DC5F9835EB16}" type="presOf" srcId="{D08A099A-5CE1-AD42-9D6F-E25434E195E2}" destId="{4AD7F319-B251-0741-9D32-4CCF716BBA48}" srcOrd="0" destOrd="0" presId="urn:microsoft.com/office/officeart/2005/8/layout/process2"/>
    <dgm:cxn modelId="{D5426E40-A134-3640-AD9A-FEAAF9912CD4}" srcId="{F75015B0-A771-A244-8B64-582951AE19BD}" destId="{D4334F4F-BE78-D649-9F36-226CCDA842E5}" srcOrd="2" destOrd="0" parTransId="{014044BC-8BD4-944F-A601-9E0109C5CD33}" sibTransId="{D08A099A-5CE1-AD42-9D6F-E25434E195E2}"/>
    <dgm:cxn modelId="{6DFB1F5C-FA5C-7445-9B86-5A0A725A5ECA}" type="presOf" srcId="{67F40882-0067-1A43-87D8-BF8D46D9006C}" destId="{92E4027E-4E09-F244-902C-147C404A30E9}" srcOrd="0" destOrd="0" presId="urn:microsoft.com/office/officeart/2005/8/layout/process2"/>
    <dgm:cxn modelId="{986CA941-BF80-EA4C-8BCC-1D58453CE04D}" type="presOf" srcId="{18E8AA9C-D5F0-4844-AF20-F71636B029B0}" destId="{0EC7308C-52FF-9647-9D65-55402CDD8A96}" srcOrd="0" destOrd="0" presId="urn:microsoft.com/office/officeart/2005/8/layout/process2"/>
    <dgm:cxn modelId="{7E9C5843-283E-BB4F-886C-234018814762}" srcId="{F75015B0-A771-A244-8B64-582951AE19BD}" destId="{18E8AA9C-D5F0-4844-AF20-F71636B029B0}" srcOrd="1" destOrd="0" parTransId="{E342E105-5329-584A-A5B1-62380FC36B0D}" sibTransId="{08A850C4-C2D3-1A47-82E3-98FE662353A8}"/>
    <dgm:cxn modelId="{0380514F-C50D-BE45-A43D-58E29057B786}" type="presOf" srcId="{82A6CB21-93E9-B240-A28E-879CB7B3CABA}" destId="{FF8634C6-9C22-9D48-90F4-5158FAB2DA2B}" srcOrd="1" destOrd="0" presId="urn:microsoft.com/office/officeart/2005/8/layout/process2"/>
    <dgm:cxn modelId="{63381759-A4B6-0A41-8D16-8CE35CAE37A7}" type="presOf" srcId="{8C011437-87A3-C54B-87F4-44FF0387304E}" destId="{74C02DEA-4022-B049-A8E5-3699300FF992}" srcOrd="0" destOrd="0" presId="urn:microsoft.com/office/officeart/2005/8/layout/process2"/>
    <dgm:cxn modelId="{74EE2979-C244-CD43-8C96-C96AAA2EF67A}" srcId="{F75015B0-A771-A244-8B64-582951AE19BD}" destId="{67F40882-0067-1A43-87D8-BF8D46D9006C}" srcOrd="4" destOrd="0" parTransId="{605602ED-7264-4543-946D-A527F185483A}" sibTransId="{C2AC6920-527F-BE4A-8920-59F5B198D16E}"/>
    <dgm:cxn modelId="{6569278D-6069-574B-BD71-593373535B63}" srcId="{F75015B0-A771-A244-8B64-582951AE19BD}" destId="{8C011437-87A3-C54B-87F4-44FF0387304E}" srcOrd="5" destOrd="0" parTransId="{2033C4A1-E4A9-9C48-9718-3C7290F3733E}" sibTransId="{92715373-016B-1F40-878F-DE9B6ED3A0B5}"/>
    <dgm:cxn modelId="{EA3C2494-8F25-E047-9730-5EB29ACD075E}" type="presOf" srcId="{82A6CB21-93E9-B240-A28E-879CB7B3CABA}" destId="{CCDF8239-E18F-ED4F-B54E-EFCC23286304}" srcOrd="0" destOrd="0" presId="urn:microsoft.com/office/officeart/2005/8/layout/process2"/>
    <dgm:cxn modelId="{B5C5FA95-6103-5E49-B53C-0983E4FC15C7}" type="presOf" srcId="{96430831-CEA2-4F46-9E9D-1EA68CAC4B1D}" destId="{4495F05C-9661-EA4C-B8BC-87259FB8F010}" srcOrd="0" destOrd="0" presId="urn:microsoft.com/office/officeart/2005/8/layout/process2"/>
    <dgm:cxn modelId="{BA90EE9D-76E3-3F46-862A-74E561D06BF3}" type="presOf" srcId="{D7C4A83C-461D-FB41-AC93-66590EFADCBC}" destId="{123476C3-7F91-0341-9BF0-93CE34B77543}" srcOrd="0" destOrd="0" presId="urn:microsoft.com/office/officeart/2005/8/layout/process2"/>
    <dgm:cxn modelId="{C71EABAA-2E56-5542-B04E-56F4864775ED}" type="presOf" srcId="{08A850C4-C2D3-1A47-82E3-98FE662353A8}" destId="{7336070C-5C61-584D-81AA-D75FD056CF6A}" srcOrd="1" destOrd="0" presId="urn:microsoft.com/office/officeart/2005/8/layout/process2"/>
    <dgm:cxn modelId="{5ED0A0CA-02EE-D54F-BAF0-57D7258473C4}" type="presOf" srcId="{96430831-CEA2-4F46-9E9D-1EA68CAC4B1D}" destId="{6226E8AB-CD0D-5745-ADC6-394ABED67EBD}" srcOrd="1" destOrd="0" presId="urn:microsoft.com/office/officeart/2005/8/layout/process2"/>
    <dgm:cxn modelId="{EC1034D1-8C01-F241-B7B8-11FB92686304}" type="presOf" srcId="{C2AC6920-527F-BE4A-8920-59F5B198D16E}" destId="{17EE34A8-8CE8-5B4B-B321-85B18F067CD9}" srcOrd="1" destOrd="0" presId="urn:microsoft.com/office/officeart/2005/8/layout/process2"/>
    <dgm:cxn modelId="{D0C10AD9-9D02-A04E-9D30-8D5DB40C00F0}" srcId="{F75015B0-A771-A244-8B64-582951AE19BD}" destId="{4C459F59-B24F-F54B-B43E-3DE8319E8E1A}" srcOrd="3" destOrd="0" parTransId="{366B24F0-949D-0D4A-AFD7-7AE31541D74A}" sibTransId="{82A6CB21-93E9-B240-A28E-879CB7B3CABA}"/>
    <dgm:cxn modelId="{ED5C89E0-4C3C-6E4B-B9BE-AECE1EF82A8F}" srcId="{F75015B0-A771-A244-8B64-582951AE19BD}" destId="{D7C4A83C-461D-FB41-AC93-66590EFADCBC}" srcOrd="0" destOrd="0" parTransId="{A1FCBCE5-744E-0041-B113-104C388DDBD1}" sibTransId="{96430831-CEA2-4F46-9E9D-1EA68CAC4B1D}"/>
    <dgm:cxn modelId="{476D41E1-76C0-BD40-BDEF-DCCE2BF594C7}" type="presOf" srcId="{4C459F59-B24F-F54B-B43E-3DE8319E8E1A}" destId="{3FD69F28-DB5C-D74A-93C7-62F95E725024}" srcOrd="0" destOrd="0" presId="urn:microsoft.com/office/officeart/2005/8/layout/process2"/>
    <dgm:cxn modelId="{12583EF7-D63C-DE4D-9868-CC7499DA3222}" type="presOf" srcId="{F75015B0-A771-A244-8B64-582951AE19BD}" destId="{A201449A-B2F3-D145-AEAA-C2F828E9E30A}" srcOrd="0" destOrd="0" presId="urn:microsoft.com/office/officeart/2005/8/layout/process2"/>
    <dgm:cxn modelId="{115EAAFF-8FAF-1D41-A8E8-A23F5261EA5D}" type="presOf" srcId="{C2AC6920-527F-BE4A-8920-59F5B198D16E}" destId="{3E17BF60-5B57-F449-AFD9-1C486A84CD15}" srcOrd="0" destOrd="0" presId="urn:microsoft.com/office/officeart/2005/8/layout/process2"/>
    <dgm:cxn modelId="{315F2C5F-EACE-A34B-854F-2FB295FF3448}" type="presParOf" srcId="{A201449A-B2F3-D145-AEAA-C2F828E9E30A}" destId="{123476C3-7F91-0341-9BF0-93CE34B77543}" srcOrd="0" destOrd="0" presId="urn:microsoft.com/office/officeart/2005/8/layout/process2"/>
    <dgm:cxn modelId="{C1EDDD7D-A579-F643-8148-9FA5E8B83F68}" type="presParOf" srcId="{A201449A-B2F3-D145-AEAA-C2F828E9E30A}" destId="{4495F05C-9661-EA4C-B8BC-87259FB8F010}" srcOrd="1" destOrd="0" presId="urn:microsoft.com/office/officeart/2005/8/layout/process2"/>
    <dgm:cxn modelId="{09709613-9072-7E4F-8B78-4E823B625540}" type="presParOf" srcId="{4495F05C-9661-EA4C-B8BC-87259FB8F010}" destId="{6226E8AB-CD0D-5745-ADC6-394ABED67EBD}" srcOrd="0" destOrd="0" presId="urn:microsoft.com/office/officeart/2005/8/layout/process2"/>
    <dgm:cxn modelId="{E202A2C2-ECE5-3A45-9D0A-0AE93BAD29E0}" type="presParOf" srcId="{A201449A-B2F3-D145-AEAA-C2F828E9E30A}" destId="{0EC7308C-52FF-9647-9D65-55402CDD8A96}" srcOrd="2" destOrd="0" presId="urn:microsoft.com/office/officeart/2005/8/layout/process2"/>
    <dgm:cxn modelId="{2B763AC8-3022-3948-8584-9EDCA3E6B1F2}" type="presParOf" srcId="{A201449A-B2F3-D145-AEAA-C2F828E9E30A}" destId="{63C8B5BF-E565-5848-8AB3-7A9E48D3FD65}" srcOrd="3" destOrd="0" presId="urn:microsoft.com/office/officeart/2005/8/layout/process2"/>
    <dgm:cxn modelId="{8A5ECCFC-2F96-324C-96B1-94FFD4E1D5AE}" type="presParOf" srcId="{63C8B5BF-E565-5848-8AB3-7A9E48D3FD65}" destId="{7336070C-5C61-584D-81AA-D75FD056CF6A}" srcOrd="0" destOrd="0" presId="urn:microsoft.com/office/officeart/2005/8/layout/process2"/>
    <dgm:cxn modelId="{B8D55D05-5273-1747-A20E-4302941453E5}" type="presParOf" srcId="{A201449A-B2F3-D145-AEAA-C2F828E9E30A}" destId="{65D9BD11-3776-A148-8573-8164EB1D4A65}" srcOrd="4" destOrd="0" presId="urn:microsoft.com/office/officeart/2005/8/layout/process2"/>
    <dgm:cxn modelId="{2F79B9D3-5FE6-E14E-9824-A1B945734D2B}" type="presParOf" srcId="{A201449A-B2F3-D145-AEAA-C2F828E9E30A}" destId="{4AD7F319-B251-0741-9D32-4CCF716BBA48}" srcOrd="5" destOrd="0" presId="urn:microsoft.com/office/officeart/2005/8/layout/process2"/>
    <dgm:cxn modelId="{05A20B1D-9AD4-9A4E-B2E9-4B4AB095ED94}" type="presParOf" srcId="{4AD7F319-B251-0741-9D32-4CCF716BBA48}" destId="{310AECCD-1AD7-D640-B470-A8E6B742EB44}" srcOrd="0" destOrd="0" presId="urn:microsoft.com/office/officeart/2005/8/layout/process2"/>
    <dgm:cxn modelId="{50299001-4CD5-B646-8C75-A8B2375B7191}" type="presParOf" srcId="{A201449A-B2F3-D145-AEAA-C2F828E9E30A}" destId="{3FD69F28-DB5C-D74A-93C7-62F95E725024}" srcOrd="6" destOrd="0" presId="urn:microsoft.com/office/officeart/2005/8/layout/process2"/>
    <dgm:cxn modelId="{8FF48594-F329-734B-B050-5201C67069E5}" type="presParOf" srcId="{A201449A-B2F3-D145-AEAA-C2F828E9E30A}" destId="{CCDF8239-E18F-ED4F-B54E-EFCC23286304}" srcOrd="7" destOrd="0" presId="urn:microsoft.com/office/officeart/2005/8/layout/process2"/>
    <dgm:cxn modelId="{B6622621-A15B-D749-9AD5-22D4F7268F50}" type="presParOf" srcId="{CCDF8239-E18F-ED4F-B54E-EFCC23286304}" destId="{FF8634C6-9C22-9D48-90F4-5158FAB2DA2B}" srcOrd="0" destOrd="0" presId="urn:microsoft.com/office/officeart/2005/8/layout/process2"/>
    <dgm:cxn modelId="{23D68D6E-3E8E-4642-AE86-CA2F5F4C46D4}" type="presParOf" srcId="{A201449A-B2F3-D145-AEAA-C2F828E9E30A}" destId="{92E4027E-4E09-F244-902C-147C404A30E9}" srcOrd="8" destOrd="0" presId="urn:microsoft.com/office/officeart/2005/8/layout/process2"/>
    <dgm:cxn modelId="{632081BA-ABA6-4646-B9CC-6DDA712A5C80}" type="presParOf" srcId="{A201449A-B2F3-D145-AEAA-C2F828E9E30A}" destId="{3E17BF60-5B57-F449-AFD9-1C486A84CD15}" srcOrd="9" destOrd="0" presId="urn:microsoft.com/office/officeart/2005/8/layout/process2"/>
    <dgm:cxn modelId="{AE41FDE5-62E5-BA41-9E34-ED96747CC400}" type="presParOf" srcId="{3E17BF60-5B57-F449-AFD9-1C486A84CD15}" destId="{17EE34A8-8CE8-5B4B-B321-85B18F067CD9}" srcOrd="0" destOrd="0" presId="urn:microsoft.com/office/officeart/2005/8/layout/process2"/>
    <dgm:cxn modelId="{DD229635-A6BB-6748-A1EF-C1BB55A28876}" type="presParOf" srcId="{A201449A-B2F3-D145-AEAA-C2F828E9E30A}" destId="{74C02DEA-4022-B049-A8E5-3699300FF992}" srcOrd="1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5015B0-A771-A244-8B64-582951AE19BD}" type="doc">
      <dgm:prSet loTypeId="urn:microsoft.com/office/officeart/2005/8/layout/process2" loCatId="" qsTypeId="urn:microsoft.com/office/officeart/2005/8/quickstyle/simple1" qsCatId="simple" csTypeId="urn:microsoft.com/office/officeart/2005/8/colors/accent1_2" csCatId="accent1" phldr="1"/>
      <dgm:spPr/>
    </dgm:pt>
    <dgm:pt modelId="{D7C4A83C-461D-FB41-AC93-66590EFADCBC}">
      <dgm:prSet phldrT="[Text]"/>
      <dgm:spPr>
        <a:solidFill>
          <a:srgbClr val="A7C3A6"/>
        </a:solidFill>
      </dgm:spPr>
      <dgm:t>
        <a:bodyPr/>
        <a:lstStyle/>
        <a:p>
          <a:r>
            <a:rPr lang="en-US" dirty="0">
              <a:solidFill>
                <a:schemeClr val="tx1"/>
              </a:solidFill>
            </a:rPr>
            <a:t>Get </a:t>
          </a:r>
          <a:r>
            <a:rPr lang="en-US" dirty="0" err="1">
              <a:solidFill>
                <a:schemeClr val="tx1"/>
              </a:solidFill>
            </a:rPr>
            <a:t>bcl</a:t>
          </a:r>
          <a:r>
            <a:rPr lang="en-US" dirty="0">
              <a:solidFill>
                <a:schemeClr val="tx1"/>
              </a:solidFill>
            </a:rPr>
            <a:t> files</a:t>
          </a:r>
        </a:p>
      </dgm:t>
    </dgm:pt>
    <dgm:pt modelId="{A1FCBCE5-744E-0041-B113-104C388DDBD1}" type="parTrans" cxnId="{ED5C89E0-4C3C-6E4B-B9BE-AECE1EF82A8F}">
      <dgm:prSet/>
      <dgm:spPr/>
      <dgm:t>
        <a:bodyPr/>
        <a:lstStyle/>
        <a:p>
          <a:endParaRPr lang="en-US"/>
        </a:p>
      </dgm:t>
    </dgm:pt>
    <dgm:pt modelId="{96430831-CEA2-4F46-9E9D-1EA68CAC4B1D}" type="sibTrans" cxnId="{ED5C89E0-4C3C-6E4B-B9BE-AECE1EF82A8F}">
      <dgm:prSet/>
      <dgm:spPr>
        <a:solidFill>
          <a:srgbClr val="EDE985"/>
        </a:solidFill>
      </dgm:spPr>
      <dgm:t>
        <a:bodyPr/>
        <a:lstStyle/>
        <a:p>
          <a:endParaRPr lang="en-US"/>
        </a:p>
      </dgm:t>
    </dgm:pt>
    <dgm:pt modelId="{18E8AA9C-D5F0-4844-AF20-F71636B029B0}">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gm:t>
    </dgm:pt>
    <dgm:pt modelId="{E342E105-5329-584A-A5B1-62380FC36B0D}" type="parTrans" cxnId="{7E9C5843-283E-BB4F-886C-234018814762}">
      <dgm:prSet/>
      <dgm:spPr/>
      <dgm:t>
        <a:bodyPr/>
        <a:lstStyle/>
        <a:p>
          <a:endParaRPr lang="en-US"/>
        </a:p>
      </dgm:t>
    </dgm:pt>
    <dgm:pt modelId="{08A850C4-C2D3-1A47-82E3-98FE662353A8}" type="sibTrans" cxnId="{7E9C5843-283E-BB4F-886C-234018814762}">
      <dgm:prSet/>
      <dgm:spPr>
        <a:solidFill>
          <a:srgbClr val="EDE985"/>
        </a:solidFill>
      </dgm:spPr>
      <dgm:t>
        <a:bodyPr/>
        <a:lstStyle/>
        <a:p>
          <a:endParaRPr lang="en-US"/>
        </a:p>
      </dgm:t>
    </dgm:pt>
    <dgm:pt modelId="{D4334F4F-BE78-D649-9F36-226CCDA842E5}">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gm:t>
    </dgm:pt>
    <dgm:pt modelId="{014044BC-8BD4-944F-A601-9E0109C5CD33}" type="parTrans" cxnId="{D5426E40-A134-3640-AD9A-FEAAF9912CD4}">
      <dgm:prSet/>
      <dgm:spPr/>
      <dgm:t>
        <a:bodyPr/>
        <a:lstStyle/>
        <a:p>
          <a:endParaRPr lang="en-US"/>
        </a:p>
      </dgm:t>
    </dgm:pt>
    <dgm:pt modelId="{D08A099A-5CE1-AD42-9D6F-E25434E195E2}" type="sibTrans" cxnId="{D5426E40-A134-3640-AD9A-FEAAF9912CD4}">
      <dgm:prSet/>
      <dgm:spPr>
        <a:solidFill>
          <a:srgbClr val="EDE985"/>
        </a:solidFill>
      </dgm:spPr>
      <dgm:t>
        <a:bodyPr/>
        <a:lstStyle/>
        <a:p>
          <a:endParaRPr lang="en-US"/>
        </a:p>
      </dgm:t>
    </dgm:pt>
    <dgm:pt modelId="{4C459F59-B24F-F54B-B43E-3DE8319E8E1A}">
      <dgm:prSet phldrT="[Text]" custT="1"/>
      <dgm:spPr>
        <a:solidFill>
          <a:srgbClr val="EDE985"/>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gm:t>
    </dgm:pt>
    <dgm:pt modelId="{366B24F0-949D-0D4A-AFD7-7AE31541D74A}" type="parTrans" cxnId="{D0C10AD9-9D02-A04E-9D30-8D5DB40C00F0}">
      <dgm:prSet/>
      <dgm:spPr/>
      <dgm:t>
        <a:bodyPr/>
        <a:lstStyle/>
        <a:p>
          <a:endParaRPr lang="en-US"/>
        </a:p>
      </dgm:t>
    </dgm:pt>
    <dgm:pt modelId="{82A6CB21-93E9-B240-A28E-879CB7B3CABA}" type="sibTrans" cxnId="{D0C10AD9-9D02-A04E-9D30-8D5DB40C00F0}">
      <dgm:prSet/>
      <dgm:spPr>
        <a:solidFill>
          <a:srgbClr val="EDE985"/>
        </a:solidFill>
      </dgm:spPr>
      <dgm:t>
        <a:bodyPr/>
        <a:lstStyle/>
        <a:p>
          <a:endParaRPr lang="en-US"/>
        </a:p>
      </dgm:t>
    </dgm:pt>
    <dgm:pt modelId="{67F40882-0067-1A43-87D8-BF8D46D9006C}">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gm:t>
    </dgm:pt>
    <dgm:pt modelId="{605602ED-7264-4543-946D-A527F185483A}" type="parTrans" cxnId="{74EE2979-C244-CD43-8C96-C96AAA2EF67A}">
      <dgm:prSet/>
      <dgm:spPr/>
      <dgm:t>
        <a:bodyPr/>
        <a:lstStyle/>
        <a:p>
          <a:endParaRPr lang="en-US"/>
        </a:p>
      </dgm:t>
    </dgm:pt>
    <dgm:pt modelId="{C2AC6920-527F-BE4A-8920-59F5B198D16E}" type="sibTrans" cxnId="{74EE2979-C244-CD43-8C96-C96AAA2EF67A}">
      <dgm:prSet/>
      <dgm:spPr>
        <a:solidFill>
          <a:srgbClr val="EDE985"/>
        </a:solidFill>
      </dgm:spPr>
      <dgm:t>
        <a:bodyPr/>
        <a:lstStyle/>
        <a:p>
          <a:endParaRPr lang="en-US"/>
        </a:p>
      </dgm:t>
    </dgm:pt>
    <dgm:pt modelId="{8C011437-87A3-C54B-87F4-44FF0387304E}">
      <dgm:prSet phldrT="[Text]" custT="1"/>
      <dgm:spPr>
        <a:solidFill>
          <a:srgbClr val="A7C3A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gm:t>
    </dgm:pt>
    <dgm:pt modelId="{2033C4A1-E4A9-9C48-9718-3C7290F3733E}" type="parTrans" cxnId="{6569278D-6069-574B-BD71-593373535B63}">
      <dgm:prSet/>
      <dgm:spPr/>
      <dgm:t>
        <a:bodyPr/>
        <a:lstStyle/>
        <a:p>
          <a:endParaRPr lang="en-US"/>
        </a:p>
      </dgm:t>
    </dgm:pt>
    <dgm:pt modelId="{92715373-016B-1F40-878F-DE9B6ED3A0B5}" type="sibTrans" cxnId="{6569278D-6069-574B-BD71-593373535B63}">
      <dgm:prSet/>
      <dgm:spPr/>
      <dgm:t>
        <a:bodyPr/>
        <a:lstStyle/>
        <a:p>
          <a:endParaRPr lang="en-US"/>
        </a:p>
      </dgm:t>
    </dgm:pt>
    <dgm:pt modelId="{A201449A-B2F3-D145-AEAA-C2F828E9E30A}" type="pres">
      <dgm:prSet presAssocID="{F75015B0-A771-A244-8B64-582951AE19BD}" presName="linearFlow" presStyleCnt="0">
        <dgm:presLayoutVars>
          <dgm:resizeHandles val="exact"/>
        </dgm:presLayoutVars>
      </dgm:prSet>
      <dgm:spPr/>
    </dgm:pt>
    <dgm:pt modelId="{123476C3-7F91-0341-9BF0-93CE34B77543}" type="pres">
      <dgm:prSet presAssocID="{D7C4A83C-461D-FB41-AC93-66590EFADCBC}" presName="node" presStyleLbl="node1" presStyleIdx="0" presStyleCnt="6" custLinFactNeighborX="-666">
        <dgm:presLayoutVars>
          <dgm:bulletEnabled val="1"/>
        </dgm:presLayoutVars>
      </dgm:prSet>
      <dgm:spPr/>
    </dgm:pt>
    <dgm:pt modelId="{4495F05C-9661-EA4C-B8BC-87259FB8F010}" type="pres">
      <dgm:prSet presAssocID="{96430831-CEA2-4F46-9E9D-1EA68CAC4B1D}" presName="sibTrans" presStyleLbl="sibTrans2D1" presStyleIdx="0" presStyleCnt="5"/>
      <dgm:spPr/>
    </dgm:pt>
    <dgm:pt modelId="{6226E8AB-CD0D-5745-ADC6-394ABED67EBD}" type="pres">
      <dgm:prSet presAssocID="{96430831-CEA2-4F46-9E9D-1EA68CAC4B1D}" presName="connectorText" presStyleLbl="sibTrans2D1" presStyleIdx="0" presStyleCnt="5"/>
      <dgm:spPr/>
    </dgm:pt>
    <dgm:pt modelId="{0EC7308C-52FF-9647-9D65-55402CDD8A96}" type="pres">
      <dgm:prSet presAssocID="{18E8AA9C-D5F0-4844-AF20-F71636B029B0}" presName="node" presStyleLbl="node1" presStyleIdx="1" presStyleCnt="6">
        <dgm:presLayoutVars>
          <dgm:bulletEnabled val="1"/>
        </dgm:presLayoutVars>
      </dgm:prSet>
      <dgm:spPr>
        <a:xfrm>
          <a:off x="3140372" y="957626"/>
          <a:ext cx="1847254" cy="636984"/>
        </a:xfrm>
        <a:prstGeom prst="roundRect">
          <a:avLst>
            <a:gd name="adj" fmla="val 10000"/>
          </a:avLst>
        </a:prstGeom>
      </dgm:spPr>
    </dgm:pt>
    <dgm:pt modelId="{63C8B5BF-E565-5848-8AB3-7A9E48D3FD65}" type="pres">
      <dgm:prSet presAssocID="{08A850C4-C2D3-1A47-82E3-98FE662353A8}" presName="sibTrans" presStyleLbl="sibTrans2D1" presStyleIdx="1" presStyleCnt="5"/>
      <dgm:spPr/>
    </dgm:pt>
    <dgm:pt modelId="{7336070C-5C61-584D-81AA-D75FD056CF6A}" type="pres">
      <dgm:prSet presAssocID="{08A850C4-C2D3-1A47-82E3-98FE662353A8}" presName="connectorText" presStyleLbl="sibTrans2D1" presStyleIdx="1" presStyleCnt="5"/>
      <dgm:spPr/>
    </dgm:pt>
    <dgm:pt modelId="{65D9BD11-3776-A148-8573-8164EB1D4A65}" type="pres">
      <dgm:prSet presAssocID="{D4334F4F-BE78-D649-9F36-226CCDA842E5}" presName="node" presStyleLbl="node1" presStyleIdx="2" presStyleCnt="6">
        <dgm:presLayoutVars>
          <dgm:bulletEnabled val="1"/>
        </dgm:presLayoutVars>
      </dgm:prSet>
      <dgm:spPr>
        <a:xfrm>
          <a:off x="3140372" y="1913102"/>
          <a:ext cx="1847254" cy="636984"/>
        </a:xfrm>
        <a:prstGeom prst="roundRect">
          <a:avLst>
            <a:gd name="adj" fmla="val 10000"/>
          </a:avLst>
        </a:prstGeom>
      </dgm:spPr>
    </dgm:pt>
    <dgm:pt modelId="{4AD7F319-B251-0741-9D32-4CCF716BBA48}" type="pres">
      <dgm:prSet presAssocID="{D08A099A-5CE1-AD42-9D6F-E25434E195E2}" presName="sibTrans" presStyleLbl="sibTrans2D1" presStyleIdx="2" presStyleCnt="5"/>
      <dgm:spPr/>
    </dgm:pt>
    <dgm:pt modelId="{310AECCD-1AD7-D640-B470-A8E6B742EB44}" type="pres">
      <dgm:prSet presAssocID="{D08A099A-5CE1-AD42-9D6F-E25434E195E2}" presName="connectorText" presStyleLbl="sibTrans2D1" presStyleIdx="2" presStyleCnt="5"/>
      <dgm:spPr/>
    </dgm:pt>
    <dgm:pt modelId="{3FD69F28-DB5C-D74A-93C7-62F95E725024}" type="pres">
      <dgm:prSet presAssocID="{4C459F59-B24F-F54B-B43E-3DE8319E8E1A}" presName="node" presStyleLbl="node1" presStyleIdx="3" presStyleCnt="6">
        <dgm:presLayoutVars>
          <dgm:bulletEnabled val="1"/>
        </dgm:presLayoutVars>
      </dgm:prSet>
      <dgm:spPr>
        <a:xfrm>
          <a:off x="3140372" y="2868579"/>
          <a:ext cx="1847254" cy="636984"/>
        </a:xfrm>
        <a:prstGeom prst="roundRect">
          <a:avLst>
            <a:gd name="adj" fmla="val 10000"/>
          </a:avLst>
        </a:prstGeom>
      </dgm:spPr>
    </dgm:pt>
    <dgm:pt modelId="{CCDF8239-E18F-ED4F-B54E-EFCC23286304}" type="pres">
      <dgm:prSet presAssocID="{82A6CB21-93E9-B240-A28E-879CB7B3CABA}" presName="sibTrans" presStyleLbl="sibTrans2D1" presStyleIdx="3" presStyleCnt="5"/>
      <dgm:spPr/>
    </dgm:pt>
    <dgm:pt modelId="{FF8634C6-9C22-9D48-90F4-5158FAB2DA2B}" type="pres">
      <dgm:prSet presAssocID="{82A6CB21-93E9-B240-A28E-879CB7B3CABA}" presName="connectorText" presStyleLbl="sibTrans2D1" presStyleIdx="3" presStyleCnt="5"/>
      <dgm:spPr/>
    </dgm:pt>
    <dgm:pt modelId="{92E4027E-4E09-F244-902C-147C404A30E9}" type="pres">
      <dgm:prSet presAssocID="{67F40882-0067-1A43-87D8-BF8D46D9006C}" presName="node" presStyleLbl="node1" presStyleIdx="4" presStyleCnt="6">
        <dgm:presLayoutVars>
          <dgm:bulletEnabled val="1"/>
        </dgm:presLayoutVars>
      </dgm:prSet>
      <dgm:spPr>
        <a:xfrm>
          <a:off x="2811841" y="3824056"/>
          <a:ext cx="2504316" cy="636984"/>
        </a:xfrm>
        <a:prstGeom prst="roundRect">
          <a:avLst>
            <a:gd name="adj" fmla="val 10000"/>
          </a:avLst>
        </a:prstGeom>
      </dgm:spPr>
    </dgm:pt>
    <dgm:pt modelId="{3E17BF60-5B57-F449-AFD9-1C486A84CD15}" type="pres">
      <dgm:prSet presAssocID="{C2AC6920-527F-BE4A-8920-59F5B198D16E}" presName="sibTrans" presStyleLbl="sibTrans2D1" presStyleIdx="4" presStyleCnt="5"/>
      <dgm:spPr/>
    </dgm:pt>
    <dgm:pt modelId="{17EE34A8-8CE8-5B4B-B321-85B18F067CD9}" type="pres">
      <dgm:prSet presAssocID="{C2AC6920-527F-BE4A-8920-59F5B198D16E}" presName="connectorText" presStyleLbl="sibTrans2D1" presStyleIdx="4" presStyleCnt="5"/>
      <dgm:spPr/>
    </dgm:pt>
    <dgm:pt modelId="{74C02DEA-4022-B049-A8E5-3699300FF992}" type="pres">
      <dgm:prSet presAssocID="{8C011437-87A3-C54B-87F4-44FF0387304E}" presName="node" presStyleLbl="node1" presStyleIdx="5" presStyleCnt="6">
        <dgm:presLayoutVars>
          <dgm:bulletEnabled val="1"/>
        </dgm:presLayoutVars>
      </dgm:prSet>
      <dgm:spPr>
        <a:xfrm>
          <a:off x="3136053" y="4779532"/>
          <a:ext cx="1855893" cy="636984"/>
        </a:xfrm>
        <a:prstGeom prst="roundRect">
          <a:avLst>
            <a:gd name="adj" fmla="val 10000"/>
          </a:avLst>
        </a:prstGeom>
      </dgm:spPr>
    </dgm:pt>
  </dgm:ptLst>
  <dgm:cxnLst>
    <dgm:cxn modelId="{8D321818-61D9-C64E-947C-36E027E19C9C}" type="presOf" srcId="{D08A099A-5CE1-AD42-9D6F-E25434E195E2}" destId="{310AECCD-1AD7-D640-B470-A8E6B742EB44}" srcOrd="1" destOrd="0" presId="urn:microsoft.com/office/officeart/2005/8/layout/process2"/>
    <dgm:cxn modelId="{694A7B1F-87D1-5C4C-A702-B2DF8E966FF0}" type="presOf" srcId="{08A850C4-C2D3-1A47-82E3-98FE662353A8}" destId="{63C8B5BF-E565-5848-8AB3-7A9E48D3FD65}" srcOrd="0" destOrd="0" presId="urn:microsoft.com/office/officeart/2005/8/layout/process2"/>
    <dgm:cxn modelId="{664E772E-2E9C-5349-BEEE-96CF1F0353B7}" type="presOf" srcId="{D4334F4F-BE78-D649-9F36-226CCDA842E5}" destId="{65D9BD11-3776-A148-8573-8164EB1D4A65}" srcOrd="0" destOrd="0" presId="urn:microsoft.com/office/officeart/2005/8/layout/process2"/>
    <dgm:cxn modelId="{BCF0F038-3393-1742-9489-DC5F9835EB16}" type="presOf" srcId="{D08A099A-5CE1-AD42-9D6F-E25434E195E2}" destId="{4AD7F319-B251-0741-9D32-4CCF716BBA48}" srcOrd="0" destOrd="0" presId="urn:microsoft.com/office/officeart/2005/8/layout/process2"/>
    <dgm:cxn modelId="{D5426E40-A134-3640-AD9A-FEAAF9912CD4}" srcId="{F75015B0-A771-A244-8B64-582951AE19BD}" destId="{D4334F4F-BE78-D649-9F36-226CCDA842E5}" srcOrd="2" destOrd="0" parTransId="{014044BC-8BD4-944F-A601-9E0109C5CD33}" sibTransId="{D08A099A-5CE1-AD42-9D6F-E25434E195E2}"/>
    <dgm:cxn modelId="{6DFB1F5C-FA5C-7445-9B86-5A0A725A5ECA}" type="presOf" srcId="{67F40882-0067-1A43-87D8-BF8D46D9006C}" destId="{92E4027E-4E09-F244-902C-147C404A30E9}" srcOrd="0" destOrd="0" presId="urn:microsoft.com/office/officeart/2005/8/layout/process2"/>
    <dgm:cxn modelId="{986CA941-BF80-EA4C-8BCC-1D58453CE04D}" type="presOf" srcId="{18E8AA9C-D5F0-4844-AF20-F71636B029B0}" destId="{0EC7308C-52FF-9647-9D65-55402CDD8A96}" srcOrd="0" destOrd="0" presId="urn:microsoft.com/office/officeart/2005/8/layout/process2"/>
    <dgm:cxn modelId="{7E9C5843-283E-BB4F-886C-234018814762}" srcId="{F75015B0-A771-A244-8B64-582951AE19BD}" destId="{18E8AA9C-D5F0-4844-AF20-F71636B029B0}" srcOrd="1" destOrd="0" parTransId="{E342E105-5329-584A-A5B1-62380FC36B0D}" sibTransId="{08A850C4-C2D3-1A47-82E3-98FE662353A8}"/>
    <dgm:cxn modelId="{0380514F-C50D-BE45-A43D-58E29057B786}" type="presOf" srcId="{82A6CB21-93E9-B240-A28E-879CB7B3CABA}" destId="{FF8634C6-9C22-9D48-90F4-5158FAB2DA2B}" srcOrd="1" destOrd="0" presId="urn:microsoft.com/office/officeart/2005/8/layout/process2"/>
    <dgm:cxn modelId="{63381759-A4B6-0A41-8D16-8CE35CAE37A7}" type="presOf" srcId="{8C011437-87A3-C54B-87F4-44FF0387304E}" destId="{74C02DEA-4022-B049-A8E5-3699300FF992}" srcOrd="0" destOrd="0" presId="urn:microsoft.com/office/officeart/2005/8/layout/process2"/>
    <dgm:cxn modelId="{74EE2979-C244-CD43-8C96-C96AAA2EF67A}" srcId="{F75015B0-A771-A244-8B64-582951AE19BD}" destId="{67F40882-0067-1A43-87D8-BF8D46D9006C}" srcOrd="4" destOrd="0" parTransId="{605602ED-7264-4543-946D-A527F185483A}" sibTransId="{C2AC6920-527F-BE4A-8920-59F5B198D16E}"/>
    <dgm:cxn modelId="{6569278D-6069-574B-BD71-593373535B63}" srcId="{F75015B0-A771-A244-8B64-582951AE19BD}" destId="{8C011437-87A3-C54B-87F4-44FF0387304E}" srcOrd="5" destOrd="0" parTransId="{2033C4A1-E4A9-9C48-9718-3C7290F3733E}" sibTransId="{92715373-016B-1F40-878F-DE9B6ED3A0B5}"/>
    <dgm:cxn modelId="{EA3C2494-8F25-E047-9730-5EB29ACD075E}" type="presOf" srcId="{82A6CB21-93E9-B240-A28E-879CB7B3CABA}" destId="{CCDF8239-E18F-ED4F-B54E-EFCC23286304}" srcOrd="0" destOrd="0" presId="urn:microsoft.com/office/officeart/2005/8/layout/process2"/>
    <dgm:cxn modelId="{B5C5FA95-6103-5E49-B53C-0983E4FC15C7}" type="presOf" srcId="{96430831-CEA2-4F46-9E9D-1EA68CAC4B1D}" destId="{4495F05C-9661-EA4C-B8BC-87259FB8F010}" srcOrd="0" destOrd="0" presId="urn:microsoft.com/office/officeart/2005/8/layout/process2"/>
    <dgm:cxn modelId="{BA90EE9D-76E3-3F46-862A-74E561D06BF3}" type="presOf" srcId="{D7C4A83C-461D-FB41-AC93-66590EFADCBC}" destId="{123476C3-7F91-0341-9BF0-93CE34B77543}" srcOrd="0" destOrd="0" presId="urn:microsoft.com/office/officeart/2005/8/layout/process2"/>
    <dgm:cxn modelId="{C71EABAA-2E56-5542-B04E-56F4864775ED}" type="presOf" srcId="{08A850C4-C2D3-1A47-82E3-98FE662353A8}" destId="{7336070C-5C61-584D-81AA-D75FD056CF6A}" srcOrd="1" destOrd="0" presId="urn:microsoft.com/office/officeart/2005/8/layout/process2"/>
    <dgm:cxn modelId="{5ED0A0CA-02EE-D54F-BAF0-57D7258473C4}" type="presOf" srcId="{96430831-CEA2-4F46-9E9D-1EA68CAC4B1D}" destId="{6226E8AB-CD0D-5745-ADC6-394ABED67EBD}" srcOrd="1" destOrd="0" presId="urn:microsoft.com/office/officeart/2005/8/layout/process2"/>
    <dgm:cxn modelId="{EC1034D1-8C01-F241-B7B8-11FB92686304}" type="presOf" srcId="{C2AC6920-527F-BE4A-8920-59F5B198D16E}" destId="{17EE34A8-8CE8-5B4B-B321-85B18F067CD9}" srcOrd="1" destOrd="0" presId="urn:microsoft.com/office/officeart/2005/8/layout/process2"/>
    <dgm:cxn modelId="{D0C10AD9-9D02-A04E-9D30-8D5DB40C00F0}" srcId="{F75015B0-A771-A244-8B64-582951AE19BD}" destId="{4C459F59-B24F-F54B-B43E-3DE8319E8E1A}" srcOrd="3" destOrd="0" parTransId="{366B24F0-949D-0D4A-AFD7-7AE31541D74A}" sibTransId="{82A6CB21-93E9-B240-A28E-879CB7B3CABA}"/>
    <dgm:cxn modelId="{ED5C89E0-4C3C-6E4B-B9BE-AECE1EF82A8F}" srcId="{F75015B0-A771-A244-8B64-582951AE19BD}" destId="{D7C4A83C-461D-FB41-AC93-66590EFADCBC}" srcOrd="0" destOrd="0" parTransId="{A1FCBCE5-744E-0041-B113-104C388DDBD1}" sibTransId="{96430831-CEA2-4F46-9E9D-1EA68CAC4B1D}"/>
    <dgm:cxn modelId="{476D41E1-76C0-BD40-BDEF-DCCE2BF594C7}" type="presOf" srcId="{4C459F59-B24F-F54B-B43E-3DE8319E8E1A}" destId="{3FD69F28-DB5C-D74A-93C7-62F95E725024}" srcOrd="0" destOrd="0" presId="urn:microsoft.com/office/officeart/2005/8/layout/process2"/>
    <dgm:cxn modelId="{12583EF7-D63C-DE4D-9868-CC7499DA3222}" type="presOf" srcId="{F75015B0-A771-A244-8B64-582951AE19BD}" destId="{A201449A-B2F3-D145-AEAA-C2F828E9E30A}" srcOrd="0" destOrd="0" presId="urn:microsoft.com/office/officeart/2005/8/layout/process2"/>
    <dgm:cxn modelId="{115EAAFF-8FAF-1D41-A8E8-A23F5261EA5D}" type="presOf" srcId="{C2AC6920-527F-BE4A-8920-59F5B198D16E}" destId="{3E17BF60-5B57-F449-AFD9-1C486A84CD15}" srcOrd="0" destOrd="0" presId="urn:microsoft.com/office/officeart/2005/8/layout/process2"/>
    <dgm:cxn modelId="{315F2C5F-EACE-A34B-854F-2FB295FF3448}" type="presParOf" srcId="{A201449A-B2F3-D145-AEAA-C2F828E9E30A}" destId="{123476C3-7F91-0341-9BF0-93CE34B77543}" srcOrd="0" destOrd="0" presId="urn:microsoft.com/office/officeart/2005/8/layout/process2"/>
    <dgm:cxn modelId="{C1EDDD7D-A579-F643-8148-9FA5E8B83F68}" type="presParOf" srcId="{A201449A-B2F3-D145-AEAA-C2F828E9E30A}" destId="{4495F05C-9661-EA4C-B8BC-87259FB8F010}" srcOrd="1" destOrd="0" presId="urn:microsoft.com/office/officeart/2005/8/layout/process2"/>
    <dgm:cxn modelId="{09709613-9072-7E4F-8B78-4E823B625540}" type="presParOf" srcId="{4495F05C-9661-EA4C-B8BC-87259FB8F010}" destId="{6226E8AB-CD0D-5745-ADC6-394ABED67EBD}" srcOrd="0" destOrd="0" presId="urn:microsoft.com/office/officeart/2005/8/layout/process2"/>
    <dgm:cxn modelId="{E202A2C2-ECE5-3A45-9D0A-0AE93BAD29E0}" type="presParOf" srcId="{A201449A-B2F3-D145-AEAA-C2F828E9E30A}" destId="{0EC7308C-52FF-9647-9D65-55402CDD8A96}" srcOrd="2" destOrd="0" presId="urn:microsoft.com/office/officeart/2005/8/layout/process2"/>
    <dgm:cxn modelId="{2B763AC8-3022-3948-8584-9EDCA3E6B1F2}" type="presParOf" srcId="{A201449A-B2F3-D145-AEAA-C2F828E9E30A}" destId="{63C8B5BF-E565-5848-8AB3-7A9E48D3FD65}" srcOrd="3" destOrd="0" presId="urn:microsoft.com/office/officeart/2005/8/layout/process2"/>
    <dgm:cxn modelId="{8A5ECCFC-2F96-324C-96B1-94FFD4E1D5AE}" type="presParOf" srcId="{63C8B5BF-E565-5848-8AB3-7A9E48D3FD65}" destId="{7336070C-5C61-584D-81AA-D75FD056CF6A}" srcOrd="0" destOrd="0" presId="urn:microsoft.com/office/officeart/2005/8/layout/process2"/>
    <dgm:cxn modelId="{B8D55D05-5273-1747-A20E-4302941453E5}" type="presParOf" srcId="{A201449A-B2F3-D145-AEAA-C2F828E9E30A}" destId="{65D9BD11-3776-A148-8573-8164EB1D4A65}" srcOrd="4" destOrd="0" presId="urn:microsoft.com/office/officeart/2005/8/layout/process2"/>
    <dgm:cxn modelId="{2F79B9D3-5FE6-E14E-9824-A1B945734D2B}" type="presParOf" srcId="{A201449A-B2F3-D145-AEAA-C2F828E9E30A}" destId="{4AD7F319-B251-0741-9D32-4CCF716BBA48}" srcOrd="5" destOrd="0" presId="urn:microsoft.com/office/officeart/2005/8/layout/process2"/>
    <dgm:cxn modelId="{05A20B1D-9AD4-9A4E-B2E9-4B4AB095ED94}" type="presParOf" srcId="{4AD7F319-B251-0741-9D32-4CCF716BBA48}" destId="{310AECCD-1AD7-D640-B470-A8E6B742EB44}" srcOrd="0" destOrd="0" presId="urn:microsoft.com/office/officeart/2005/8/layout/process2"/>
    <dgm:cxn modelId="{50299001-4CD5-B646-8C75-A8B2375B7191}" type="presParOf" srcId="{A201449A-B2F3-D145-AEAA-C2F828E9E30A}" destId="{3FD69F28-DB5C-D74A-93C7-62F95E725024}" srcOrd="6" destOrd="0" presId="urn:microsoft.com/office/officeart/2005/8/layout/process2"/>
    <dgm:cxn modelId="{8FF48594-F329-734B-B050-5201C67069E5}" type="presParOf" srcId="{A201449A-B2F3-D145-AEAA-C2F828E9E30A}" destId="{CCDF8239-E18F-ED4F-B54E-EFCC23286304}" srcOrd="7" destOrd="0" presId="urn:microsoft.com/office/officeart/2005/8/layout/process2"/>
    <dgm:cxn modelId="{B6622621-A15B-D749-9AD5-22D4F7268F50}" type="presParOf" srcId="{CCDF8239-E18F-ED4F-B54E-EFCC23286304}" destId="{FF8634C6-9C22-9D48-90F4-5158FAB2DA2B}" srcOrd="0" destOrd="0" presId="urn:microsoft.com/office/officeart/2005/8/layout/process2"/>
    <dgm:cxn modelId="{23D68D6E-3E8E-4642-AE86-CA2F5F4C46D4}" type="presParOf" srcId="{A201449A-B2F3-D145-AEAA-C2F828E9E30A}" destId="{92E4027E-4E09-F244-902C-147C404A30E9}" srcOrd="8" destOrd="0" presId="urn:microsoft.com/office/officeart/2005/8/layout/process2"/>
    <dgm:cxn modelId="{632081BA-ABA6-4646-B9CC-6DDA712A5C80}" type="presParOf" srcId="{A201449A-B2F3-D145-AEAA-C2F828E9E30A}" destId="{3E17BF60-5B57-F449-AFD9-1C486A84CD15}" srcOrd="9" destOrd="0" presId="urn:microsoft.com/office/officeart/2005/8/layout/process2"/>
    <dgm:cxn modelId="{AE41FDE5-62E5-BA41-9E34-ED96747CC400}" type="presParOf" srcId="{3E17BF60-5B57-F449-AFD9-1C486A84CD15}" destId="{17EE34A8-8CE8-5B4B-B321-85B18F067CD9}" srcOrd="0" destOrd="0" presId="urn:microsoft.com/office/officeart/2005/8/layout/process2"/>
    <dgm:cxn modelId="{DD229635-A6BB-6748-A1EF-C1BB55A28876}" type="presParOf" srcId="{A201449A-B2F3-D145-AEAA-C2F828E9E30A}" destId="{74C02DEA-4022-B049-A8E5-3699300FF992}" srcOrd="10" destOrd="0" presId="urn:microsoft.com/office/officeart/2005/8/layout/process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476C3-7F91-0341-9BF0-93CE34B77543}">
      <dsp:nvSpPr>
        <dsp:cNvPr id="0" name=""/>
        <dsp:cNvSpPr/>
      </dsp:nvSpPr>
      <dsp:spPr>
        <a:xfrm>
          <a:off x="2957461" y="2149"/>
          <a:ext cx="2213077" cy="636984"/>
        </a:xfrm>
        <a:prstGeom prst="roundRect">
          <a:avLst>
            <a:gd name="adj" fmla="val 10000"/>
          </a:avLst>
        </a:prstGeom>
        <a:solidFill>
          <a:srgbClr val="A7C3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Get </a:t>
          </a:r>
          <a:r>
            <a:rPr lang="en-US" sz="1800" kern="1200" dirty="0" err="1">
              <a:solidFill>
                <a:schemeClr val="tx1"/>
              </a:solidFill>
            </a:rPr>
            <a:t>bcl</a:t>
          </a:r>
          <a:r>
            <a:rPr lang="en-US" sz="1800" kern="1200" dirty="0">
              <a:solidFill>
                <a:schemeClr val="tx1"/>
              </a:solidFill>
            </a:rPr>
            <a:t> files</a:t>
          </a:r>
        </a:p>
      </dsp:txBody>
      <dsp:txXfrm>
        <a:off x="2976118" y="20806"/>
        <a:ext cx="2175763" cy="599670"/>
      </dsp:txXfrm>
    </dsp:sp>
    <dsp:sp modelId="{4495F05C-9661-EA4C-B8BC-87259FB8F010}">
      <dsp:nvSpPr>
        <dsp:cNvPr id="0" name=""/>
        <dsp:cNvSpPr/>
      </dsp:nvSpPr>
      <dsp:spPr>
        <a:xfrm rot="5400000">
          <a:off x="3944565" y="65505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678945"/>
        <a:ext cx="171986" cy="167208"/>
      </dsp:txXfrm>
    </dsp:sp>
    <dsp:sp modelId="{0EC7308C-52FF-9647-9D65-55402CDD8A96}">
      <dsp:nvSpPr>
        <dsp:cNvPr id="0" name=""/>
        <dsp:cNvSpPr/>
      </dsp:nvSpPr>
      <dsp:spPr>
        <a:xfrm>
          <a:off x="2957461" y="95762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sp:txBody>
      <dsp:txXfrm>
        <a:off x="2976118" y="976283"/>
        <a:ext cx="2175763" cy="599670"/>
      </dsp:txXfrm>
    </dsp:sp>
    <dsp:sp modelId="{63C8B5BF-E565-5848-8AB3-7A9E48D3FD65}">
      <dsp:nvSpPr>
        <dsp:cNvPr id="0" name=""/>
        <dsp:cNvSpPr/>
      </dsp:nvSpPr>
      <dsp:spPr>
        <a:xfrm rot="5400000">
          <a:off x="3944565" y="161053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1634422"/>
        <a:ext cx="171986" cy="167208"/>
      </dsp:txXfrm>
    </dsp:sp>
    <dsp:sp modelId="{65D9BD11-3776-A148-8573-8164EB1D4A65}">
      <dsp:nvSpPr>
        <dsp:cNvPr id="0" name=""/>
        <dsp:cNvSpPr/>
      </dsp:nvSpPr>
      <dsp:spPr>
        <a:xfrm>
          <a:off x="2957461" y="191310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sp:txBody>
      <dsp:txXfrm>
        <a:off x="2976118" y="1931759"/>
        <a:ext cx="2175763" cy="599670"/>
      </dsp:txXfrm>
    </dsp:sp>
    <dsp:sp modelId="{4AD7F319-B251-0741-9D32-4CCF716BBA48}">
      <dsp:nvSpPr>
        <dsp:cNvPr id="0" name=""/>
        <dsp:cNvSpPr/>
      </dsp:nvSpPr>
      <dsp:spPr>
        <a:xfrm rot="5400000">
          <a:off x="3944565" y="2566012"/>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2589899"/>
        <a:ext cx="171986" cy="167208"/>
      </dsp:txXfrm>
    </dsp:sp>
    <dsp:sp modelId="{3FD69F28-DB5C-D74A-93C7-62F95E725024}">
      <dsp:nvSpPr>
        <dsp:cNvPr id="0" name=""/>
        <dsp:cNvSpPr/>
      </dsp:nvSpPr>
      <dsp:spPr>
        <a:xfrm>
          <a:off x="2957461" y="2868579"/>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sp:txBody>
      <dsp:txXfrm>
        <a:off x="2976118" y="2887236"/>
        <a:ext cx="2175763" cy="599670"/>
      </dsp:txXfrm>
    </dsp:sp>
    <dsp:sp modelId="{CCDF8239-E18F-ED4F-B54E-EFCC23286304}">
      <dsp:nvSpPr>
        <dsp:cNvPr id="0" name=""/>
        <dsp:cNvSpPr/>
      </dsp:nvSpPr>
      <dsp:spPr>
        <a:xfrm rot="5400000">
          <a:off x="3944565" y="352148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3545375"/>
        <a:ext cx="171986" cy="167208"/>
      </dsp:txXfrm>
    </dsp:sp>
    <dsp:sp modelId="{92E4027E-4E09-F244-902C-147C404A30E9}">
      <dsp:nvSpPr>
        <dsp:cNvPr id="0" name=""/>
        <dsp:cNvSpPr/>
      </dsp:nvSpPr>
      <dsp:spPr>
        <a:xfrm>
          <a:off x="2957461" y="382405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sp:txBody>
      <dsp:txXfrm>
        <a:off x="2976118" y="3842713"/>
        <a:ext cx="2175763" cy="599670"/>
      </dsp:txXfrm>
    </dsp:sp>
    <dsp:sp modelId="{3E17BF60-5B57-F449-AFD9-1C486A84CD15}">
      <dsp:nvSpPr>
        <dsp:cNvPr id="0" name=""/>
        <dsp:cNvSpPr/>
      </dsp:nvSpPr>
      <dsp:spPr>
        <a:xfrm rot="5400000">
          <a:off x="3944565" y="447696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4500852"/>
        <a:ext cx="171986" cy="167208"/>
      </dsp:txXfrm>
    </dsp:sp>
    <dsp:sp modelId="{74C02DEA-4022-B049-A8E5-3699300FF992}">
      <dsp:nvSpPr>
        <dsp:cNvPr id="0" name=""/>
        <dsp:cNvSpPr/>
      </dsp:nvSpPr>
      <dsp:spPr>
        <a:xfrm>
          <a:off x="2957461" y="477953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sp:txBody>
      <dsp:txXfrm>
        <a:off x="2976118" y="4798189"/>
        <a:ext cx="2175763" cy="599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476C3-7F91-0341-9BF0-93CE34B77543}">
      <dsp:nvSpPr>
        <dsp:cNvPr id="0" name=""/>
        <dsp:cNvSpPr/>
      </dsp:nvSpPr>
      <dsp:spPr>
        <a:xfrm>
          <a:off x="2957461" y="2149"/>
          <a:ext cx="2213077" cy="636984"/>
        </a:xfrm>
        <a:prstGeom prst="roundRect">
          <a:avLst>
            <a:gd name="adj" fmla="val 10000"/>
          </a:avLst>
        </a:prstGeom>
        <a:solidFill>
          <a:srgbClr val="EDE9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Get </a:t>
          </a:r>
          <a:r>
            <a:rPr lang="en-US" sz="1800" kern="1200" dirty="0" err="1">
              <a:solidFill>
                <a:schemeClr val="tx1"/>
              </a:solidFill>
            </a:rPr>
            <a:t>bcl</a:t>
          </a:r>
          <a:r>
            <a:rPr lang="en-US" sz="1800" kern="1200" dirty="0">
              <a:solidFill>
                <a:schemeClr val="tx1"/>
              </a:solidFill>
            </a:rPr>
            <a:t> files</a:t>
          </a:r>
        </a:p>
      </dsp:txBody>
      <dsp:txXfrm>
        <a:off x="2976118" y="20806"/>
        <a:ext cx="2175763" cy="599670"/>
      </dsp:txXfrm>
    </dsp:sp>
    <dsp:sp modelId="{4495F05C-9661-EA4C-B8BC-87259FB8F010}">
      <dsp:nvSpPr>
        <dsp:cNvPr id="0" name=""/>
        <dsp:cNvSpPr/>
      </dsp:nvSpPr>
      <dsp:spPr>
        <a:xfrm rot="5400000">
          <a:off x="3944565" y="65505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678945"/>
        <a:ext cx="171986" cy="167208"/>
      </dsp:txXfrm>
    </dsp:sp>
    <dsp:sp modelId="{0EC7308C-52FF-9647-9D65-55402CDD8A96}">
      <dsp:nvSpPr>
        <dsp:cNvPr id="0" name=""/>
        <dsp:cNvSpPr/>
      </dsp:nvSpPr>
      <dsp:spPr>
        <a:xfrm>
          <a:off x="2957461" y="95762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sp:txBody>
      <dsp:txXfrm>
        <a:off x="2976118" y="976283"/>
        <a:ext cx="2175763" cy="599670"/>
      </dsp:txXfrm>
    </dsp:sp>
    <dsp:sp modelId="{63C8B5BF-E565-5848-8AB3-7A9E48D3FD65}">
      <dsp:nvSpPr>
        <dsp:cNvPr id="0" name=""/>
        <dsp:cNvSpPr/>
      </dsp:nvSpPr>
      <dsp:spPr>
        <a:xfrm rot="5400000">
          <a:off x="3944565" y="161053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1634422"/>
        <a:ext cx="171986" cy="167208"/>
      </dsp:txXfrm>
    </dsp:sp>
    <dsp:sp modelId="{65D9BD11-3776-A148-8573-8164EB1D4A65}">
      <dsp:nvSpPr>
        <dsp:cNvPr id="0" name=""/>
        <dsp:cNvSpPr/>
      </dsp:nvSpPr>
      <dsp:spPr>
        <a:xfrm>
          <a:off x="2957461" y="191310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sp:txBody>
      <dsp:txXfrm>
        <a:off x="2976118" y="1931759"/>
        <a:ext cx="2175763" cy="599670"/>
      </dsp:txXfrm>
    </dsp:sp>
    <dsp:sp modelId="{4AD7F319-B251-0741-9D32-4CCF716BBA48}">
      <dsp:nvSpPr>
        <dsp:cNvPr id="0" name=""/>
        <dsp:cNvSpPr/>
      </dsp:nvSpPr>
      <dsp:spPr>
        <a:xfrm rot="5400000">
          <a:off x="3944565" y="2566012"/>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2589899"/>
        <a:ext cx="171986" cy="167208"/>
      </dsp:txXfrm>
    </dsp:sp>
    <dsp:sp modelId="{3FD69F28-DB5C-D74A-93C7-62F95E725024}">
      <dsp:nvSpPr>
        <dsp:cNvPr id="0" name=""/>
        <dsp:cNvSpPr/>
      </dsp:nvSpPr>
      <dsp:spPr>
        <a:xfrm>
          <a:off x="2957461" y="2868579"/>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sp:txBody>
      <dsp:txXfrm>
        <a:off x="2976118" y="2887236"/>
        <a:ext cx="2175763" cy="599670"/>
      </dsp:txXfrm>
    </dsp:sp>
    <dsp:sp modelId="{CCDF8239-E18F-ED4F-B54E-EFCC23286304}">
      <dsp:nvSpPr>
        <dsp:cNvPr id="0" name=""/>
        <dsp:cNvSpPr/>
      </dsp:nvSpPr>
      <dsp:spPr>
        <a:xfrm rot="5400000">
          <a:off x="3944565" y="352148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3545375"/>
        <a:ext cx="171986" cy="167208"/>
      </dsp:txXfrm>
    </dsp:sp>
    <dsp:sp modelId="{92E4027E-4E09-F244-902C-147C404A30E9}">
      <dsp:nvSpPr>
        <dsp:cNvPr id="0" name=""/>
        <dsp:cNvSpPr/>
      </dsp:nvSpPr>
      <dsp:spPr>
        <a:xfrm>
          <a:off x="2957461" y="382405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sp:txBody>
      <dsp:txXfrm>
        <a:off x="2976118" y="3842713"/>
        <a:ext cx="2175763" cy="599670"/>
      </dsp:txXfrm>
    </dsp:sp>
    <dsp:sp modelId="{3E17BF60-5B57-F449-AFD9-1C486A84CD15}">
      <dsp:nvSpPr>
        <dsp:cNvPr id="0" name=""/>
        <dsp:cNvSpPr/>
      </dsp:nvSpPr>
      <dsp:spPr>
        <a:xfrm rot="5400000">
          <a:off x="3944565" y="447696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4500852"/>
        <a:ext cx="171986" cy="167208"/>
      </dsp:txXfrm>
    </dsp:sp>
    <dsp:sp modelId="{74C02DEA-4022-B049-A8E5-3699300FF992}">
      <dsp:nvSpPr>
        <dsp:cNvPr id="0" name=""/>
        <dsp:cNvSpPr/>
      </dsp:nvSpPr>
      <dsp:spPr>
        <a:xfrm>
          <a:off x="2957461" y="477953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sp:txBody>
      <dsp:txXfrm>
        <a:off x="2976118" y="4798189"/>
        <a:ext cx="2175763" cy="599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476C3-7F91-0341-9BF0-93CE34B77543}">
      <dsp:nvSpPr>
        <dsp:cNvPr id="0" name=""/>
        <dsp:cNvSpPr/>
      </dsp:nvSpPr>
      <dsp:spPr>
        <a:xfrm>
          <a:off x="2957461" y="2149"/>
          <a:ext cx="2213077" cy="636984"/>
        </a:xfrm>
        <a:prstGeom prst="roundRect">
          <a:avLst>
            <a:gd name="adj" fmla="val 10000"/>
          </a:avLst>
        </a:prstGeom>
        <a:solidFill>
          <a:srgbClr val="A7C3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Get </a:t>
          </a:r>
          <a:r>
            <a:rPr lang="en-US" sz="1800" kern="1200" dirty="0" err="1">
              <a:solidFill>
                <a:schemeClr val="tx1"/>
              </a:solidFill>
            </a:rPr>
            <a:t>bcl</a:t>
          </a:r>
          <a:r>
            <a:rPr lang="en-US" sz="1800" kern="1200" dirty="0">
              <a:solidFill>
                <a:schemeClr val="tx1"/>
              </a:solidFill>
            </a:rPr>
            <a:t> files</a:t>
          </a:r>
        </a:p>
      </dsp:txBody>
      <dsp:txXfrm>
        <a:off x="2976118" y="20806"/>
        <a:ext cx="2175763" cy="599670"/>
      </dsp:txXfrm>
    </dsp:sp>
    <dsp:sp modelId="{4495F05C-9661-EA4C-B8BC-87259FB8F010}">
      <dsp:nvSpPr>
        <dsp:cNvPr id="0" name=""/>
        <dsp:cNvSpPr/>
      </dsp:nvSpPr>
      <dsp:spPr>
        <a:xfrm rot="5400000">
          <a:off x="3944565" y="65505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678945"/>
        <a:ext cx="171986" cy="167208"/>
      </dsp:txXfrm>
    </dsp:sp>
    <dsp:sp modelId="{0EC7308C-52FF-9647-9D65-55402CDD8A96}">
      <dsp:nvSpPr>
        <dsp:cNvPr id="0" name=""/>
        <dsp:cNvSpPr/>
      </dsp:nvSpPr>
      <dsp:spPr>
        <a:xfrm>
          <a:off x="2957461" y="957626"/>
          <a:ext cx="2213077" cy="636984"/>
        </a:xfrm>
        <a:prstGeom prst="roundRect">
          <a:avLst>
            <a:gd name="adj" fmla="val 10000"/>
          </a:avLst>
        </a:prstGeom>
        <a:solidFill>
          <a:srgbClr val="EDE98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sp:txBody>
      <dsp:txXfrm>
        <a:off x="2976118" y="976283"/>
        <a:ext cx="2175763" cy="599670"/>
      </dsp:txXfrm>
    </dsp:sp>
    <dsp:sp modelId="{63C8B5BF-E565-5848-8AB3-7A9E48D3FD65}">
      <dsp:nvSpPr>
        <dsp:cNvPr id="0" name=""/>
        <dsp:cNvSpPr/>
      </dsp:nvSpPr>
      <dsp:spPr>
        <a:xfrm rot="5400000">
          <a:off x="3944565" y="161053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1634422"/>
        <a:ext cx="171986" cy="167208"/>
      </dsp:txXfrm>
    </dsp:sp>
    <dsp:sp modelId="{65D9BD11-3776-A148-8573-8164EB1D4A65}">
      <dsp:nvSpPr>
        <dsp:cNvPr id="0" name=""/>
        <dsp:cNvSpPr/>
      </dsp:nvSpPr>
      <dsp:spPr>
        <a:xfrm>
          <a:off x="2957461" y="191310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sp:txBody>
      <dsp:txXfrm>
        <a:off x="2976118" y="1931759"/>
        <a:ext cx="2175763" cy="599670"/>
      </dsp:txXfrm>
    </dsp:sp>
    <dsp:sp modelId="{4AD7F319-B251-0741-9D32-4CCF716BBA48}">
      <dsp:nvSpPr>
        <dsp:cNvPr id="0" name=""/>
        <dsp:cNvSpPr/>
      </dsp:nvSpPr>
      <dsp:spPr>
        <a:xfrm rot="5400000">
          <a:off x="3944565" y="2566012"/>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2589899"/>
        <a:ext cx="171986" cy="167208"/>
      </dsp:txXfrm>
    </dsp:sp>
    <dsp:sp modelId="{3FD69F28-DB5C-D74A-93C7-62F95E725024}">
      <dsp:nvSpPr>
        <dsp:cNvPr id="0" name=""/>
        <dsp:cNvSpPr/>
      </dsp:nvSpPr>
      <dsp:spPr>
        <a:xfrm>
          <a:off x="2957461" y="2868579"/>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sp:txBody>
      <dsp:txXfrm>
        <a:off x="2976118" y="2887236"/>
        <a:ext cx="2175763" cy="599670"/>
      </dsp:txXfrm>
    </dsp:sp>
    <dsp:sp modelId="{CCDF8239-E18F-ED4F-B54E-EFCC23286304}">
      <dsp:nvSpPr>
        <dsp:cNvPr id="0" name=""/>
        <dsp:cNvSpPr/>
      </dsp:nvSpPr>
      <dsp:spPr>
        <a:xfrm rot="5400000">
          <a:off x="3944565" y="3727957"/>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3751844"/>
        <a:ext cx="171986" cy="167208"/>
      </dsp:txXfrm>
    </dsp:sp>
    <dsp:sp modelId="{92E4027E-4E09-F244-902C-147C404A30E9}">
      <dsp:nvSpPr>
        <dsp:cNvPr id="0" name=""/>
        <dsp:cNvSpPr/>
      </dsp:nvSpPr>
      <dsp:spPr>
        <a:xfrm>
          <a:off x="2957461" y="382405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sp:txBody>
      <dsp:txXfrm>
        <a:off x="2976118" y="3842713"/>
        <a:ext cx="2175763" cy="599670"/>
      </dsp:txXfrm>
    </dsp:sp>
    <dsp:sp modelId="{3E17BF60-5B57-F449-AFD9-1C486A84CD15}">
      <dsp:nvSpPr>
        <dsp:cNvPr id="0" name=""/>
        <dsp:cNvSpPr/>
      </dsp:nvSpPr>
      <dsp:spPr>
        <a:xfrm rot="5400000">
          <a:off x="3944565" y="447696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4500852"/>
        <a:ext cx="171986" cy="167208"/>
      </dsp:txXfrm>
    </dsp:sp>
    <dsp:sp modelId="{74C02DEA-4022-B049-A8E5-3699300FF992}">
      <dsp:nvSpPr>
        <dsp:cNvPr id="0" name=""/>
        <dsp:cNvSpPr/>
      </dsp:nvSpPr>
      <dsp:spPr>
        <a:xfrm>
          <a:off x="2957461" y="477953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sp:txBody>
      <dsp:txXfrm>
        <a:off x="2976118" y="4798189"/>
        <a:ext cx="2175763" cy="599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476C3-7F91-0341-9BF0-93CE34B77543}">
      <dsp:nvSpPr>
        <dsp:cNvPr id="0" name=""/>
        <dsp:cNvSpPr/>
      </dsp:nvSpPr>
      <dsp:spPr>
        <a:xfrm>
          <a:off x="2942722" y="2149"/>
          <a:ext cx="2213077" cy="636984"/>
        </a:xfrm>
        <a:prstGeom prst="roundRect">
          <a:avLst>
            <a:gd name="adj" fmla="val 10000"/>
          </a:avLst>
        </a:prstGeom>
        <a:solidFill>
          <a:srgbClr val="A7C3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Get </a:t>
          </a:r>
          <a:r>
            <a:rPr lang="en-US" sz="1800" kern="1200" dirty="0" err="1">
              <a:solidFill>
                <a:schemeClr val="tx1"/>
              </a:solidFill>
            </a:rPr>
            <a:t>bcl</a:t>
          </a:r>
          <a:r>
            <a:rPr lang="en-US" sz="1800" kern="1200" dirty="0">
              <a:solidFill>
                <a:schemeClr val="tx1"/>
              </a:solidFill>
            </a:rPr>
            <a:t> files</a:t>
          </a:r>
        </a:p>
      </dsp:txBody>
      <dsp:txXfrm>
        <a:off x="2961379" y="20806"/>
        <a:ext cx="2175763" cy="599670"/>
      </dsp:txXfrm>
    </dsp:sp>
    <dsp:sp modelId="{4495F05C-9661-EA4C-B8BC-87259FB8F010}">
      <dsp:nvSpPr>
        <dsp:cNvPr id="0" name=""/>
        <dsp:cNvSpPr/>
      </dsp:nvSpPr>
      <dsp:spPr>
        <a:xfrm rot="5346974">
          <a:off x="3937181" y="655058"/>
          <a:ext cx="238897"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0084" y="678935"/>
        <a:ext cx="171986" cy="167228"/>
      </dsp:txXfrm>
    </dsp:sp>
    <dsp:sp modelId="{0EC7308C-52FF-9647-9D65-55402CDD8A96}">
      <dsp:nvSpPr>
        <dsp:cNvPr id="0" name=""/>
        <dsp:cNvSpPr/>
      </dsp:nvSpPr>
      <dsp:spPr>
        <a:xfrm>
          <a:off x="2957461" y="95762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Create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files</a:t>
          </a:r>
        </a:p>
      </dsp:txBody>
      <dsp:txXfrm>
        <a:off x="2976118" y="976283"/>
        <a:ext cx="2175763" cy="599670"/>
      </dsp:txXfrm>
    </dsp:sp>
    <dsp:sp modelId="{63C8B5BF-E565-5848-8AB3-7A9E48D3FD65}">
      <dsp:nvSpPr>
        <dsp:cNvPr id="0" name=""/>
        <dsp:cNvSpPr/>
      </dsp:nvSpPr>
      <dsp:spPr>
        <a:xfrm rot="5400000">
          <a:off x="3944565" y="161053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1634422"/>
        <a:ext cx="171986" cy="167208"/>
      </dsp:txXfrm>
    </dsp:sp>
    <dsp:sp modelId="{65D9BD11-3776-A148-8573-8164EB1D4A65}">
      <dsp:nvSpPr>
        <dsp:cNvPr id="0" name=""/>
        <dsp:cNvSpPr/>
      </dsp:nvSpPr>
      <dsp:spPr>
        <a:xfrm>
          <a:off x="2957461" y="191310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Calibri" panose="020F0502020204030204"/>
              <a:ea typeface="+mn-ea"/>
              <a:cs typeface="+mn-cs"/>
            </a:rPr>
            <a:t>Overall</a:t>
          </a:r>
          <a:r>
            <a:rPr lang="en-US" sz="1600" kern="1200" dirty="0">
              <a:solidFill>
                <a:schemeClr val="tx1"/>
              </a:solidFill>
            </a:rPr>
            <a:t> QC (optional adapter trimming)</a:t>
          </a:r>
        </a:p>
      </dsp:txBody>
      <dsp:txXfrm>
        <a:off x="2976118" y="1931759"/>
        <a:ext cx="2175763" cy="599670"/>
      </dsp:txXfrm>
    </dsp:sp>
    <dsp:sp modelId="{4AD7F319-B251-0741-9D32-4CCF716BBA48}">
      <dsp:nvSpPr>
        <dsp:cNvPr id="0" name=""/>
        <dsp:cNvSpPr/>
      </dsp:nvSpPr>
      <dsp:spPr>
        <a:xfrm rot="5400000">
          <a:off x="3944565" y="2566012"/>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2589899"/>
        <a:ext cx="171986" cy="167208"/>
      </dsp:txXfrm>
    </dsp:sp>
    <dsp:sp modelId="{3FD69F28-DB5C-D74A-93C7-62F95E725024}">
      <dsp:nvSpPr>
        <dsp:cNvPr id="0" name=""/>
        <dsp:cNvSpPr/>
      </dsp:nvSpPr>
      <dsp:spPr>
        <a:xfrm>
          <a:off x="2957461" y="2868579"/>
          <a:ext cx="2213077" cy="636984"/>
        </a:xfrm>
        <a:prstGeom prst="roundRect">
          <a:avLst>
            <a:gd name="adj" fmla="val 10000"/>
          </a:avLst>
        </a:prstGeom>
        <a:solidFill>
          <a:srgbClr val="EDE98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Align </a:t>
          </a:r>
          <a:r>
            <a:rPr lang="en-US" sz="1600" kern="1200" dirty="0" err="1">
              <a:solidFill>
                <a:prstClr val="black"/>
              </a:solidFill>
              <a:latin typeface="Calibri" panose="020F0502020204030204"/>
              <a:ea typeface="+mn-ea"/>
              <a:cs typeface="+mn-cs"/>
            </a:rPr>
            <a:t>fastq</a:t>
          </a:r>
          <a:r>
            <a:rPr lang="en-US" sz="1600" kern="1200" dirty="0">
              <a:solidFill>
                <a:prstClr val="black"/>
              </a:solidFill>
              <a:latin typeface="Calibri" panose="020F0502020204030204"/>
              <a:ea typeface="+mn-ea"/>
              <a:cs typeface="+mn-cs"/>
            </a:rPr>
            <a:t> to </a:t>
          </a:r>
          <a:r>
            <a:rPr lang="en-US" sz="1600" kern="1200" dirty="0" err="1">
              <a:solidFill>
                <a:prstClr val="black"/>
              </a:solidFill>
              <a:latin typeface="Calibri" panose="020F0502020204030204"/>
              <a:ea typeface="+mn-ea"/>
              <a:cs typeface="+mn-cs"/>
            </a:rPr>
            <a:t>genome</a:t>
          </a:r>
          <a:r>
            <a:rPr lang="en-US" sz="1600" kern="1200" dirty="0" err="1">
              <a:solidFill>
                <a:prstClr val="black"/>
              </a:solidFill>
              <a:latin typeface="Calibri" panose="020F0502020204030204"/>
              <a:ea typeface="+mn-ea"/>
              <a:cs typeface="+mn-cs"/>
              <a:sym typeface="Wingdings" pitchFamily="2" charset="2"/>
            </a:rPr>
            <a:t>SAM</a:t>
          </a:r>
          <a:r>
            <a:rPr lang="en-US" sz="1600" kern="1200" dirty="0">
              <a:solidFill>
                <a:prstClr val="black"/>
              </a:solidFill>
              <a:latin typeface="Calibri" panose="020F0502020204030204"/>
              <a:ea typeface="+mn-ea"/>
              <a:cs typeface="+mn-cs"/>
              <a:sym typeface="Wingdings" pitchFamily="2" charset="2"/>
            </a:rPr>
            <a:t>/BAM file</a:t>
          </a:r>
          <a:endParaRPr lang="en-US" sz="1600" kern="1200" dirty="0">
            <a:solidFill>
              <a:prstClr val="black"/>
            </a:solidFill>
            <a:latin typeface="Calibri" panose="020F0502020204030204"/>
            <a:ea typeface="+mn-ea"/>
            <a:cs typeface="+mn-cs"/>
          </a:endParaRPr>
        </a:p>
      </dsp:txBody>
      <dsp:txXfrm>
        <a:off x="2976118" y="2887236"/>
        <a:ext cx="2175763" cy="599670"/>
      </dsp:txXfrm>
    </dsp:sp>
    <dsp:sp modelId="{CCDF8239-E18F-ED4F-B54E-EFCC23286304}">
      <dsp:nvSpPr>
        <dsp:cNvPr id="0" name=""/>
        <dsp:cNvSpPr/>
      </dsp:nvSpPr>
      <dsp:spPr>
        <a:xfrm rot="5400000">
          <a:off x="3944565" y="3521488"/>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3545375"/>
        <a:ext cx="171986" cy="167208"/>
      </dsp:txXfrm>
    </dsp:sp>
    <dsp:sp modelId="{92E4027E-4E09-F244-902C-147C404A30E9}">
      <dsp:nvSpPr>
        <dsp:cNvPr id="0" name=""/>
        <dsp:cNvSpPr/>
      </dsp:nvSpPr>
      <dsp:spPr>
        <a:xfrm>
          <a:off x="2957461" y="3824056"/>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Quantify and collapse UMI</a:t>
          </a:r>
        </a:p>
      </dsp:txBody>
      <dsp:txXfrm>
        <a:off x="2976118" y="3842713"/>
        <a:ext cx="2175763" cy="599670"/>
      </dsp:txXfrm>
    </dsp:sp>
    <dsp:sp modelId="{3E17BF60-5B57-F449-AFD9-1C486A84CD15}">
      <dsp:nvSpPr>
        <dsp:cNvPr id="0" name=""/>
        <dsp:cNvSpPr/>
      </dsp:nvSpPr>
      <dsp:spPr>
        <a:xfrm rot="5400000">
          <a:off x="3944565" y="4476965"/>
          <a:ext cx="238869" cy="286642"/>
        </a:xfrm>
        <a:prstGeom prst="rightArrow">
          <a:avLst>
            <a:gd name="adj1" fmla="val 60000"/>
            <a:gd name="adj2" fmla="val 50000"/>
          </a:avLst>
        </a:prstGeom>
        <a:solidFill>
          <a:srgbClr val="EDE98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978007" y="4500852"/>
        <a:ext cx="171986" cy="167208"/>
      </dsp:txXfrm>
    </dsp:sp>
    <dsp:sp modelId="{74C02DEA-4022-B049-A8E5-3699300FF992}">
      <dsp:nvSpPr>
        <dsp:cNvPr id="0" name=""/>
        <dsp:cNvSpPr/>
      </dsp:nvSpPr>
      <dsp:spPr>
        <a:xfrm>
          <a:off x="2957461" y="4779532"/>
          <a:ext cx="2213077" cy="636984"/>
        </a:xfrm>
        <a:prstGeom prst="roundRect">
          <a:avLst>
            <a:gd name="adj" fmla="val 10000"/>
          </a:avLst>
        </a:prstGeom>
        <a:solidFill>
          <a:srgbClr val="A7C3A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solidFill>
              <a:latin typeface="Calibri" panose="020F0502020204030204"/>
              <a:ea typeface="+mn-ea"/>
              <a:cs typeface="+mn-cs"/>
            </a:rPr>
            <a:t>Final count matrix</a:t>
          </a:r>
        </a:p>
      </dsp:txBody>
      <dsp:txXfrm>
        <a:off x="2976118" y="4798189"/>
        <a:ext cx="2175763" cy="5996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72E5C-05EF-A44F-97E6-128DB3E4E871}"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7ED2C-F82C-8F42-8C49-65DBFB777B74}" type="slidenum">
              <a:rPr lang="en-US" smtClean="0"/>
              <a:t>‹#›</a:t>
            </a:fld>
            <a:endParaRPr lang="en-US"/>
          </a:p>
        </p:txBody>
      </p:sp>
    </p:spTree>
    <p:extLst>
      <p:ext uri="{BB962C8B-B14F-4D97-AF65-F5344CB8AC3E}">
        <p14:creationId xmlns:p14="http://schemas.microsoft.com/office/powerpoint/2010/main" val="127466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7ED2C-F82C-8F42-8C49-65DBFB777B74}" type="slidenum">
              <a:rPr lang="en-US" smtClean="0"/>
              <a:t>1</a:t>
            </a:fld>
            <a:endParaRPr lang="en-US"/>
          </a:p>
        </p:txBody>
      </p:sp>
    </p:spTree>
    <p:extLst>
      <p:ext uri="{BB962C8B-B14F-4D97-AF65-F5344CB8AC3E}">
        <p14:creationId xmlns:p14="http://schemas.microsoft.com/office/powerpoint/2010/main" val="38524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In order to demultiplex the data, first copy the entire run folder from the sequencer to your UNIX server. This folder contains the raw </a:t>
            </a:r>
            <a:r>
              <a:rPr lang="en-US" b="0" i="0" dirty="0" err="1">
                <a:effectLst/>
                <a:latin typeface="Helvetica Neue" panose="02000503000000020004" pitchFamily="2" charset="0"/>
                <a:ea typeface="Helvetica Neue" panose="02000503000000020004" pitchFamily="2" charset="0"/>
                <a:cs typeface="Helvetica Neue" panose="02000503000000020004" pitchFamily="2" charset="0"/>
              </a:rPr>
              <a:t>basecall</a:t>
            </a:r>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b="0" i="0" dirty="0" err="1">
                <a:effectLst/>
                <a:latin typeface="Helvetica Neue" panose="02000503000000020004" pitchFamily="2" charset="0"/>
                <a:ea typeface="Helvetica Neue" panose="02000503000000020004" pitchFamily="2" charset="0"/>
                <a:cs typeface="Helvetica Neue" panose="02000503000000020004" pitchFamily="2" charset="0"/>
              </a:rPr>
              <a:t>bcl</a:t>
            </a:r>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 files. Do not change the name of the folder</a:t>
            </a:r>
            <a:endParaRPr lang="en-US" dirty="0"/>
          </a:p>
        </p:txBody>
      </p:sp>
      <p:sp>
        <p:nvSpPr>
          <p:cNvPr id="4" name="Slide Number Placeholder 3"/>
          <p:cNvSpPr>
            <a:spLocks noGrp="1"/>
          </p:cNvSpPr>
          <p:nvPr>
            <p:ph type="sldNum" sz="quarter" idx="5"/>
          </p:nvPr>
        </p:nvSpPr>
        <p:spPr/>
        <p:txBody>
          <a:bodyPr/>
          <a:lstStyle/>
          <a:p>
            <a:fld id="{5817ED2C-F82C-8F42-8C49-65DBFB777B74}" type="slidenum">
              <a:rPr lang="en-US" smtClean="0"/>
              <a:t>5</a:t>
            </a:fld>
            <a:endParaRPr lang="en-US"/>
          </a:p>
        </p:txBody>
      </p:sp>
    </p:spTree>
    <p:extLst>
      <p:ext uri="{BB962C8B-B14F-4D97-AF65-F5344CB8AC3E}">
        <p14:creationId xmlns:p14="http://schemas.microsoft.com/office/powerpoint/2010/main" val="307652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a:rPr>
              <a:t>Below is an example of a challenging cell-calling scenario where 300 high RNA content 293T cells are mixed with 2000 low RNA content PBMC cells. On the left is the cell calling result with the cell calling algorithm prior to cellranger 3.0 and on the right is the current cellranger 3.0 result. You can see that low RNA content cells are successfully identified by the new algorithm</a:t>
            </a:r>
            <a:endParaRPr lang="en-US" dirty="0"/>
          </a:p>
        </p:txBody>
      </p:sp>
      <p:sp>
        <p:nvSpPr>
          <p:cNvPr id="4" name="Slide Number Placeholder 3"/>
          <p:cNvSpPr>
            <a:spLocks noGrp="1"/>
          </p:cNvSpPr>
          <p:nvPr>
            <p:ph type="sldNum" sz="quarter" idx="5"/>
          </p:nvPr>
        </p:nvSpPr>
        <p:spPr/>
        <p:txBody>
          <a:bodyPr/>
          <a:lstStyle/>
          <a:p>
            <a:fld id="{5817ED2C-F82C-8F42-8C49-65DBFB777B74}" type="slidenum">
              <a:rPr lang="en-US" smtClean="0"/>
              <a:t>34</a:t>
            </a:fld>
            <a:endParaRPr lang="en-US"/>
          </a:p>
        </p:txBody>
      </p:sp>
    </p:spTree>
    <p:extLst>
      <p:ext uri="{BB962C8B-B14F-4D97-AF65-F5344CB8AC3E}">
        <p14:creationId xmlns:p14="http://schemas.microsoft.com/office/powerpoint/2010/main" val="67402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If you have multiple libraries for the sample, you will need to run cellranger count on them individually, and then combine them with cellranger </a:t>
            </a:r>
            <a:r>
              <a:rPr lang="en-US" sz="1200" dirty="0" err="1">
                <a:effectLst/>
              </a:rPr>
              <a:t>aggr</a:t>
            </a:r>
            <a:r>
              <a:rPr lang="en-US" sz="1200" dirty="0">
                <a:effectLst/>
              </a:rPr>
              <a:t>.</a:t>
            </a:r>
            <a:endParaRPr lang="en-US" dirty="0"/>
          </a:p>
        </p:txBody>
      </p:sp>
      <p:sp>
        <p:nvSpPr>
          <p:cNvPr id="4" name="Slide Number Placeholder 3"/>
          <p:cNvSpPr>
            <a:spLocks noGrp="1"/>
          </p:cNvSpPr>
          <p:nvPr>
            <p:ph type="sldNum" sz="quarter" idx="5"/>
          </p:nvPr>
        </p:nvSpPr>
        <p:spPr/>
        <p:txBody>
          <a:bodyPr/>
          <a:lstStyle/>
          <a:p>
            <a:fld id="{5817ED2C-F82C-8F42-8C49-65DBFB777B74}" type="slidenum">
              <a:rPr lang="en-US" smtClean="0"/>
              <a:t>36</a:t>
            </a:fld>
            <a:endParaRPr lang="en-US"/>
          </a:p>
        </p:txBody>
      </p:sp>
    </p:spTree>
    <p:extLst>
      <p:ext uri="{BB962C8B-B14F-4D97-AF65-F5344CB8AC3E}">
        <p14:creationId xmlns:p14="http://schemas.microsoft.com/office/powerpoint/2010/main" val="1504279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8C60-6F82-2647-AA02-65D80923F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F61CDD-5D0A-AF43-AD5C-A24CC96D86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DDC54D-1827-C245-AE17-67B95ABF2328}"/>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E46DF5FF-4761-6444-9B18-894056F4E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2E902-465E-0D49-9939-3F06FC17B4A8}"/>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1901159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541E-75D2-624C-A487-36CD15CF2D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FB6F5F-8EEB-7444-BC48-80A52EC272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CCC42-A7BB-F84D-9FEC-ABA1E7761586}"/>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6F624CEE-2A7A-1540-BA0A-27904E5F3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0CE6E-AE94-CD4C-A348-3DB1DA2DAC7A}"/>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319976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486864-F830-2340-8E56-F419C9A06E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FB071C-ADF6-314D-A76E-3E23E8DB14A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65B5A8-B06A-4346-898A-01FB5E0749FE}"/>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807CA41F-7FDF-2C46-9382-536E06A32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3870D-5BED-4C4E-AC01-B73B9765827D}"/>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387115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A3A3-02D0-0847-BC59-E3745DFB98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61A27-408C-8E4B-B122-C811B8690E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6FDD4-BE75-BB44-882D-A80A18429A85}"/>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1656B2F9-7FFF-6C42-87BC-04FBBDBDA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4786D-8FB9-5847-AC39-902A068DCEE0}"/>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3226565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9CFB-3C33-CA49-83B3-6B89B94120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B654C0-5EF4-E446-9D57-491E2D2C5A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6F9D757-92BE-F34A-8103-6A3203B66A50}"/>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28148097-5AF1-684A-8D0B-D80FC2475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7D947-B2B2-E841-8E84-F4CDF8AFA13D}"/>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417487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4146-276E-EB4E-98E5-0D01BAB2C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E6CAC8-343E-2943-B8AB-BEF8D5C52C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8555F7-EBDC-CA4D-99A5-F7C2B223AAA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DD11-D1CB-664F-B820-0454A96E1C9D}"/>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6" name="Footer Placeholder 5">
            <a:extLst>
              <a:ext uri="{FF2B5EF4-FFF2-40B4-BE49-F238E27FC236}">
                <a16:creationId xmlns:a16="http://schemas.microsoft.com/office/drawing/2014/main" id="{44283F1A-F45C-474B-A822-35196BCCA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CC935-E31F-5149-B611-8DAFC8BAA227}"/>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2040796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1203-CDC1-BB44-B616-6E28B2FE6F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ECA17D-DF38-9F42-9629-AD5C06255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A8D33D-1B97-E342-9F3B-DFC75CA29F4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A94633-0A7D-DA45-9211-2C1F3C08E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B53CC3-D00A-124A-8473-31CE846D6A9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85601-6998-4A4F-BBFA-187FCB453CFC}"/>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8" name="Footer Placeholder 7">
            <a:extLst>
              <a:ext uri="{FF2B5EF4-FFF2-40B4-BE49-F238E27FC236}">
                <a16:creationId xmlns:a16="http://schemas.microsoft.com/office/drawing/2014/main" id="{B17AC725-A689-4E45-9AD4-F7A4FBF4B3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715D7-20F1-8C49-9FF5-F7AFFC3C86C2}"/>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372769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1B5C-9D1D-F841-B284-1083AE50E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02D3C-B1DC-7B45-B04F-5B3DAE9775BB}"/>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4" name="Footer Placeholder 3">
            <a:extLst>
              <a:ext uri="{FF2B5EF4-FFF2-40B4-BE49-F238E27FC236}">
                <a16:creationId xmlns:a16="http://schemas.microsoft.com/office/drawing/2014/main" id="{EA91E508-FD76-D543-9EBD-292E1EEAEF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4F78D8-4453-4445-92A4-3A4330A3B05F}"/>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1887599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073A0-FB44-AB4E-9A16-19FC88620A1B}"/>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3" name="Footer Placeholder 2">
            <a:extLst>
              <a:ext uri="{FF2B5EF4-FFF2-40B4-BE49-F238E27FC236}">
                <a16:creationId xmlns:a16="http://schemas.microsoft.com/office/drawing/2014/main" id="{95DFC457-6A43-4746-9E2B-58A8B2C96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EA3AEE-5D75-7B48-B8FF-FCB72F415AEC}"/>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1289389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56DA-362F-F048-8810-CB8964A3B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9C62A-BC10-2647-859F-52EBEAD0C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B7E38F-179B-6C4F-AB07-C4229396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EEA66E-72A7-8743-A85E-424BA0F3CF1C}"/>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6" name="Footer Placeholder 5">
            <a:extLst>
              <a:ext uri="{FF2B5EF4-FFF2-40B4-BE49-F238E27FC236}">
                <a16:creationId xmlns:a16="http://schemas.microsoft.com/office/drawing/2014/main" id="{3BE5E667-D2F1-2F4B-AF33-14A780E07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ABB62-7A9F-1948-9F90-83F58928C1DC}"/>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201542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289C7-EE70-C54B-9D80-9F134CAF63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EF0E2-F216-1C4F-A117-0CC0CDD4D4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11B0D4-7237-1F4B-8545-C93935BE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E5E2BA-9C11-C049-A437-5C2D38A3ABAF}"/>
              </a:ext>
            </a:extLst>
          </p:cNvPr>
          <p:cNvSpPr>
            <a:spLocks noGrp="1"/>
          </p:cNvSpPr>
          <p:nvPr>
            <p:ph type="dt" sz="half" idx="10"/>
          </p:nvPr>
        </p:nvSpPr>
        <p:spPr/>
        <p:txBody>
          <a:bodyPr/>
          <a:lstStyle/>
          <a:p>
            <a:fld id="{F6E99C3B-B2B7-784C-97D4-051E0B695408}" type="datetimeFigureOut">
              <a:rPr lang="en-US" smtClean="0"/>
              <a:t>10/22/2023</a:t>
            </a:fld>
            <a:endParaRPr lang="en-US"/>
          </a:p>
        </p:txBody>
      </p:sp>
      <p:sp>
        <p:nvSpPr>
          <p:cNvPr id="6" name="Footer Placeholder 5">
            <a:extLst>
              <a:ext uri="{FF2B5EF4-FFF2-40B4-BE49-F238E27FC236}">
                <a16:creationId xmlns:a16="http://schemas.microsoft.com/office/drawing/2014/main" id="{64A80240-E7C2-6C43-AC8C-897E61199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547FC-C83C-6242-B769-DAE342D2BDA0}"/>
              </a:ext>
            </a:extLst>
          </p:cNvPr>
          <p:cNvSpPr>
            <a:spLocks noGrp="1"/>
          </p:cNvSpPr>
          <p:nvPr>
            <p:ph type="sldNum" sz="quarter" idx="12"/>
          </p:nvPr>
        </p:nvSpPr>
        <p:spPr/>
        <p:txBody>
          <a:bodyPr/>
          <a:lstStyle/>
          <a:p>
            <a:fld id="{5489E6C6-DB8E-3A45-838B-324FCC5A9057}" type="slidenum">
              <a:rPr lang="en-US" smtClean="0"/>
              <a:t>‹#›</a:t>
            </a:fld>
            <a:endParaRPr lang="en-US"/>
          </a:p>
        </p:txBody>
      </p:sp>
    </p:spTree>
    <p:extLst>
      <p:ext uri="{BB962C8B-B14F-4D97-AF65-F5344CB8AC3E}">
        <p14:creationId xmlns:p14="http://schemas.microsoft.com/office/powerpoint/2010/main" val="283645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5C178-6A73-804D-BAAC-24531AA11B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ECA033-621A-C240-B40E-E0E7832400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285A5-97BD-B540-A8CD-15A64C034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99C3B-B2B7-784C-97D4-051E0B695408}" type="datetimeFigureOut">
              <a:rPr lang="en-US" smtClean="0"/>
              <a:t>10/22/2023</a:t>
            </a:fld>
            <a:endParaRPr lang="en-US"/>
          </a:p>
        </p:txBody>
      </p:sp>
      <p:sp>
        <p:nvSpPr>
          <p:cNvPr id="5" name="Footer Placeholder 4">
            <a:extLst>
              <a:ext uri="{FF2B5EF4-FFF2-40B4-BE49-F238E27FC236}">
                <a16:creationId xmlns:a16="http://schemas.microsoft.com/office/drawing/2014/main" id="{A7A8BEA6-CAC9-384B-B5CA-ECDBD3F4A3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B745AB-565A-6541-ADF0-FABC2DA4B9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9E6C6-DB8E-3A45-838B-324FCC5A9057}" type="slidenum">
              <a:rPr lang="en-US" smtClean="0"/>
              <a:t>‹#›</a:t>
            </a:fld>
            <a:endParaRPr lang="en-US"/>
          </a:p>
        </p:txBody>
      </p:sp>
    </p:spTree>
    <p:extLst>
      <p:ext uri="{BB962C8B-B14F-4D97-AF65-F5344CB8AC3E}">
        <p14:creationId xmlns:p14="http://schemas.microsoft.com/office/powerpoint/2010/main" val="1131024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broadinstitute.github.io/picard/" TargetMode="External"/><Relationship Id="rId2" Type="http://schemas.openxmlformats.org/officeDocument/2006/relationships/hyperlink" Target="http://www.htslib.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support.10xgenomics.com/single-cell-gene-expression/software/pipelines/latest/using/reanalyze" TargetMode="External"/><Relationship Id="rId3" Type="http://schemas.openxmlformats.org/officeDocument/2006/relationships/hyperlink" Target="https://support.10xgenomics.com/single-cell-gene-expression/software/pipelines/latest/using/count" TargetMode="External"/><Relationship Id="rId7" Type="http://schemas.openxmlformats.org/officeDocument/2006/relationships/hyperlink" Target="https://support.10xgenomics.com/single-cell-gene-expression/software/pipelines/latest/using/aggregate" TargetMode="External"/><Relationship Id="rId2" Type="http://schemas.openxmlformats.org/officeDocument/2006/relationships/hyperlink" Target="https://support.10xgenomics.com/single-cell-gene-expression/software/pipelines/latest/using/mkfastq" TargetMode="External"/><Relationship Id="rId1" Type="http://schemas.openxmlformats.org/officeDocument/2006/relationships/slideLayout" Target="../slideLayouts/slideLayout7.xml"/><Relationship Id="rId6" Type="http://schemas.openxmlformats.org/officeDocument/2006/relationships/hyperlink" Target="https://support.10xgenomics.com/single-cell-gene-expression/software/pipelines/latest/feature-bc" TargetMode="External"/><Relationship Id="rId5" Type="http://schemas.openxmlformats.org/officeDocument/2006/relationships/hyperlink" Target="https://support.10xgenomics.com/single-cell-gene-expression/software/pipelines/latest/glossary#gem_well" TargetMode="External"/><Relationship Id="rId10" Type="http://schemas.openxmlformats.org/officeDocument/2006/relationships/hyperlink" Target="https://support.10xgenomics.com/single-cell-gene-expression/software/pipelines/latest/what-is-cellplex" TargetMode="External"/><Relationship Id="rId4" Type="http://schemas.openxmlformats.org/officeDocument/2006/relationships/hyperlink" Target="https://support.10xgenomics.com/single-cell-gene-expression/software/pipelines/latest/using/fastq-input" TargetMode="External"/><Relationship Id="rId9" Type="http://schemas.openxmlformats.org/officeDocument/2006/relationships/hyperlink" Target="https://support.10xgenomics.com/single-cell-gene-expression/software/pipelines/latest/using/multi"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support.10xgenomics.com/single-cell-gene-expression/software/pipelines/latest/using/tutorial_i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lexdobin/STA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ssets.ctfassets.net/an68im79xiti/awNZTarmwqmwxKcvDv9wv/b05500661e36290b8ce59689ff889ea8/CG000376_TechNote_Antisense_Intronic_Reads_SingleCellGeneExpression_RevA.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upport.10xgenomics.com/single-cell-gene-expression/software/pipelines/latest/using/feature-bc-analysi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support.10xgenomics.com/single-cell-gene-expression/software/pipelines/latest/using/count"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452E33-37F1-E141-8D50-7A5272415128}"/>
              </a:ext>
            </a:extLst>
          </p:cNvPr>
          <p:cNvSpPr/>
          <p:nvPr/>
        </p:nvSpPr>
        <p:spPr>
          <a:xfrm>
            <a:off x="1210236" y="800335"/>
            <a:ext cx="10260106" cy="523220"/>
          </a:xfrm>
          <a:prstGeom prst="rect">
            <a:avLst/>
          </a:prstGeom>
        </p:spPr>
        <p:txBody>
          <a:bodyPr wrap="square">
            <a:spAutoFit/>
          </a:bodyPr>
          <a:lstStyle/>
          <a:p>
            <a:pPr algn="ctr"/>
            <a:r>
              <a:rPr lang="en-US" sz="2800" b="1" dirty="0">
                <a:solidFill>
                  <a:srgbClr val="24292E"/>
                </a:solidFill>
                <a:latin typeface="Helvetica Neue" panose="02000503000000020004" pitchFamily="2" charset="0"/>
                <a:ea typeface="Helvetica Neue" panose="02000503000000020004" pitchFamily="2" charset="0"/>
                <a:cs typeface="Helvetica Neue" panose="02000503000000020004" pitchFamily="2" charset="0"/>
              </a:rPr>
              <a:t>Preprocessing (from reads to a count matrix)</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ectangle 5">
            <a:extLst>
              <a:ext uri="{FF2B5EF4-FFF2-40B4-BE49-F238E27FC236}">
                <a16:creationId xmlns:a16="http://schemas.microsoft.com/office/drawing/2014/main" id="{3C952160-8325-8C4D-BF0D-D9C9A38C2517}"/>
              </a:ext>
            </a:extLst>
          </p:cNvPr>
          <p:cNvSpPr/>
          <p:nvPr/>
        </p:nvSpPr>
        <p:spPr>
          <a:xfrm>
            <a:off x="676835" y="2413337"/>
            <a:ext cx="10793506" cy="2031325"/>
          </a:xfrm>
          <a:prstGeom prst="rect">
            <a:avLst/>
          </a:prstGeom>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Susan Kloet</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23 October 2023</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Slides courtesy of:</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Roberta Menafra</a:t>
            </a: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Bioinformatician LGTC</a:t>
            </a:r>
          </a:p>
        </p:txBody>
      </p:sp>
      <p:pic>
        <p:nvPicPr>
          <p:cNvPr id="13" name="Picture 12">
            <a:extLst>
              <a:ext uri="{FF2B5EF4-FFF2-40B4-BE49-F238E27FC236}">
                <a16:creationId xmlns:a16="http://schemas.microsoft.com/office/drawing/2014/main" id="{672569E6-131F-FF4B-82D1-9AE30A8D60AA}"/>
              </a:ext>
            </a:extLst>
          </p:cNvPr>
          <p:cNvPicPr>
            <a:picLocks noChangeAspect="1"/>
          </p:cNvPicPr>
          <p:nvPr/>
        </p:nvPicPr>
        <p:blipFill>
          <a:blip r:embed="rId3"/>
          <a:stretch>
            <a:fillRect/>
          </a:stretch>
        </p:blipFill>
        <p:spPr>
          <a:xfrm>
            <a:off x="4800600" y="4737795"/>
            <a:ext cx="2012576" cy="560346"/>
          </a:xfrm>
          <a:prstGeom prst="rect">
            <a:avLst/>
          </a:prstGeom>
        </p:spPr>
      </p:pic>
    </p:spTree>
    <p:extLst>
      <p:ext uri="{BB962C8B-B14F-4D97-AF65-F5344CB8AC3E}">
        <p14:creationId xmlns:p14="http://schemas.microsoft.com/office/powerpoint/2010/main" val="80865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7DC5C8-B139-574C-B99B-2D252426BB61}"/>
              </a:ext>
            </a:extLst>
          </p:cNvPr>
          <p:cNvSpPr/>
          <p:nvPr/>
        </p:nvSpPr>
        <p:spPr>
          <a:xfrm>
            <a:off x="292225" y="792029"/>
            <a:ext cx="11511149" cy="646331"/>
          </a:xfrm>
          <a:prstGeom prst="rect">
            <a:avLst/>
          </a:prstGeom>
        </p:spPr>
        <p:txBody>
          <a:bodyPr wrap="square">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Per Base Sequence Quality</a:t>
            </a:r>
          </a:p>
          <a:p>
            <a:r>
              <a:rPr lang="en-US" dirty="0">
                <a:latin typeface="Helvetica Neue" panose="02000503000000020004" pitchFamily="2" charset="0"/>
                <a:ea typeface="Helvetica Neue" panose="02000503000000020004" pitchFamily="2" charset="0"/>
                <a:cs typeface="Helvetica Neue" panose="02000503000000020004" pitchFamily="2" charset="0"/>
              </a:rPr>
              <a:t>This view shows an overview of the range of quality values across all bases at each position in the </a:t>
            </a:r>
            <a:r>
              <a:rPr lang="en-US" dirty="0" err="1">
                <a:latin typeface="Helvetica Neue" panose="02000503000000020004" pitchFamily="2" charset="0"/>
                <a:ea typeface="Helvetica Neue" panose="02000503000000020004" pitchFamily="2" charset="0"/>
                <a:cs typeface="Helvetica Neue" panose="02000503000000020004" pitchFamily="2" charset="0"/>
              </a:rPr>
              <a:t>FastQ</a:t>
            </a:r>
            <a:r>
              <a:rPr lang="en-US" dirty="0">
                <a:latin typeface="Helvetica Neue" panose="02000503000000020004" pitchFamily="2" charset="0"/>
                <a:ea typeface="Helvetica Neue" panose="02000503000000020004" pitchFamily="2" charset="0"/>
                <a:cs typeface="Helvetica Neue" panose="02000503000000020004" pitchFamily="2" charset="0"/>
              </a:rPr>
              <a:t> file.</a:t>
            </a:r>
          </a:p>
        </p:txBody>
      </p:sp>
      <p:pic>
        <p:nvPicPr>
          <p:cNvPr id="6" name="Picture 5">
            <a:extLst>
              <a:ext uri="{FF2B5EF4-FFF2-40B4-BE49-F238E27FC236}">
                <a16:creationId xmlns:a16="http://schemas.microsoft.com/office/drawing/2014/main" id="{E5A322F8-0450-BF46-A0E5-C1FB4DE811D4}"/>
              </a:ext>
            </a:extLst>
          </p:cNvPr>
          <p:cNvPicPr>
            <a:picLocks noChangeAspect="1"/>
          </p:cNvPicPr>
          <p:nvPr/>
        </p:nvPicPr>
        <p:blipFill rotWithShape="1">
          <a:blip r:embed="rId2"/>
          <a:srcRect t="6034"/>
          <a:stretch/>
        </p:blipFill>
        <p:spPr>
          <a:xfrm>
            <a:off x="3447802" y="1674420"/>
            <a:ext cx="7053767" cy="4841337"/>
          </a:xfrm>
          <a:prstGeom prst="rect">
            <a:avLst/>
          </a:prstGeom>
        </p:spPr>
      </p:pic>
      <p:sp>
        <p:nvSpPr>
          <p:cNvPr id="7" name="TextBox 6">
            <a:extLst>
              <a:ext uri="{FF2B5EF4-FFF2-40B4-BE49-F238E27FC236}">
                <a16:creationId xmlns:a16="http://schemas.microsoft.com/office/drawing/2014/main" id="{8B70BD3D-2B5F-6846-8ED6-DCFF9C35BA56}"/>
              </a:ext>
            </a:extLst>
          </p:cNvPr>
          <p:cNvSpPr txBox="1"/>
          <p:nvPr/>
        </p:nvSpPr>
        <p:spPr>
          <a:xfrm>
            <a:off x="2671949" y="1945962"/>
            <a:ext cx="1900052" cy="369332"/>
          </a:xfrm>
          <a:prstGeom prst="rect">
            <a:avLst/>
          </a:prstGeom>
          <a:noFill/>
        </p:spPr>
        <p:txBody>
          <a:bodyPr wrap="square" rtlCol="0">
            <a:spAutoFit/>
          </a:bodyPr>
          <a:lstStyle/>
          <a:p>
            <a:r>
              <a:rPr lang="en-US" dirty="0"/>
              <a:t>Good</a:t>
            </a:r>
          </a:p>
        </p:txBody>
      </p:sp>
      <p:sp>
        <p:nvSpPr>
          <p:cNvPr id="8" name="TextBox 7">
            <a:extLst>
              <a:ext uri="{FF2B5EF4-FFF2-40B4-BE49-F238E27FC236}">
                <a16:creationId xmlns:a16="http://schemas.microsoft.com/office/drawing/2014/main" id="{B4262494-4855-ED4F-8936-2AF7752932E2}"/>
              </a:ext>
            </a:extLst>
          </p:cNvPr>
          <p:cNvSpPr txBox="1"/>
          <p:nvPr/>
        </p:nvSpPr>
        <p:spPr>
          <a:xfrm>
            <a:off x="3901045" y="3099895"/>
            <a:ext cx="1900052" cy="369332"/>
          </a:xfrm>
          <a:prstGeom prst="rect">
            <a:avLst/>
          </a:prstGeom>
          <a:noFill/>
        </p:spPr>
        <p:txBody>
          <a:bodyPr wrap="square" rtlCol="0">
            <a:spAutoFit/>
          </a:bodyPr>
          <a:lstStyle/>
          <a:p>
            <a:r>
              <a:rPr lang="en-US" dirty="0"/>
              <a:t>Reasonable</a:t>
            </a:r>
          </a:p>
        </p:txBody>
      </p:sp>
      <p:sp>
        <p:nvSpPr>
          <p:cNvPr id="9" name="TextBox 8">
            <a:extLst>
              <a:ext uri="{FF2B5EF4-FFF2-40B4-BE49-F238E27FC236}">
                <a16:creationId xmlns:a16="http://schemas.microsoft.com/office/drawing/2014/main" id="{C73C1837-3F8A-5046-85D4-DA79ADCA5502}"/>
              </a:ext>
            </a:extLst>
          </p:cNvPr>
          <p:cNvSpPr txBox="1"/>
          <p:nvPr/>
        </p:nvSpPr>
        <p:spPr>
          <a:xfrm>
            <a:off x="3916878" y="4623160"/>
            <a:ext cx="1900052" cy="369332"/>
          </a:xfrm>
          <a:prstGeom prst="rect">
            <a:avLst/>
          </a:prstGeom>
          <a:noFill/>
        </p:spPr>
        <p:txBody>
          <a:bodyPr wrap="square" rtlCol="0">
            <a:spAutoFit/>
          </a:bodyPr>
          <a:lstStyle/>
          <a:p>
            <a:r>
              <a:rPr lang="en-US" dirty="0"/>
              <a:t>Poor</a:t>
            </a:r>
          </a:p>
        </p:txBody>
      </p:sp>
    </p:spTree>
    <p:extLst>
      <p:ext uri="{BB962C8B-B14F-4D97-AF65-F5344CB8AC3E}">
        <p14:creationId xmlns:p14="http://schemas.microsoft.com/office/powerpoint/2010/main" val="85336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60AE7-F52D-EE49-A084-C1CE7650B153}"/>
              </a:ext>
            </a:extLst>
          </p:cNvPr>
          <p:cNvPicPr>
            <a:picLocks noChangeAspect="1"/>
          </p:cNvPicPr>
          <p:nvPr/>
        </p:nvPicPr>
        <p:blipFill rotWithShape="1">
          <a:blip r:embed="rId2"/>
          <a:srcRect r="30032" b="65197"/>
          <a:stretch/>
        </p:blipFill>
        <p:spPr>
          <a:xfrm>
            <a:off x="2995277" y="3317440"/>
            <a:ext cx="9105680" cy="3641501"/>
          </a:xfrm>
          <a:prstGeom prst="rect">
            <a:avLst/>
          </a:prstGeom>
        </p:spPr>
      </p:pic>
      <p:sp>
        <p:nvSpPr>
          <p:cNvPr id="4" name="Rectangle 3">
            <a:extLst>
              <a:ext uri="{FF2B5EF4-FFF2-40B4-BE49-F238E27FC236}">
                <a16:creationId xmlns:a16="http://schemas.microsoft.com/office/drawing/2014/main" id="{B3B51964-4950-A442-8C60-B8B7ACDF3CA0}"/>
              </a:ext>
            </a:extLst>
          </p:cNvPr>
          <p:cNvSpPr/>
          <p:nvPr/>
        </p:nvSpPr>
        <p:spPr>
          <a:xfrm>
            <a:off x="87982" y="80682"/>
            <a:ext cx="12104017" cy="3816429"/>
          </a:xfrm>
          <a:prstGeom prst="rect">
            <a:avLst/>
          </a:prstGeom>
        </p:spPr>
        <p:txBody>
          <a:bodyPr wrap="square">
            <a:spAutoFit/>
          </a:bodyPr>
          <a:lstStyle/>
          <a:p>
            <a:r>
              <a:rPr lang="en-US" b="1" dirty="0"/>
              <a:t>Overrepresented Sequences </a:t>
            </a:r>
            <a:endParaRPr lang="en-US" dirty="0"/>
          </a:p>
          <a:p>
            <a:endParaRPr lang="en-US" sz="1600" b="1" dirty="0">
              <a:latin typeface="Arial" panose="020B0604020202020204" pitchFamily="34" charset="0"/>
            </a:endParaRPr>
          </a:p>
          <a:p>
            <a:r>
              <a:rPr lang="en-US" sz="1600" dirty="0">
                <a:effectLst/>
                <a:latin typeface="Arial" panose="020B0604020202020204" pitchFamily="34" charset="0"/>
              </a:rPr>
              <a:t>A normal high-throughput library will contain a diverse set of sequences, with no individual sequence making up a tiny fraction of the whole. </a:t>
            </a:r>
          </a:p>
          <a:p>
            <a:r>
              <a:rPr lang="en-US" sz="1600" dirty="0">
                <a:effectLst/>
                <a:latin typeface="Arial" panose="020B0604020202020204" pitchFamily="34" charset="0"/>
              </a:rPr>
              <a:t>This module lists all of the sequence which make up more than 0.1% of the total. Hits must be at least 20bp in length and have no more than 1 mismatch. </a:t>
            </a:r>
          </a:p>
          <a:p>
            <a:r>
              <a:rPr lang="en-US" sz="1600" dirty="0">
                <a:effectLst/>
                <a:latin typeface="Arial" panose="020B0604020202020204" pitchFamily="34" charset="0"/>
              </a:rPr>
              <a:t>Finding a hit doesn't necessarily mean that this is the source of the contamination</a:t>
            </a:r>
          </a:p>
          <a:p>
            <a:endParaRPr lang="en-US" sz="1600" b="1" dirty="0">
              <a:effectLst/>
              <a:latin typeface="Arial" panose="020B0604020202020204" pitchFamily="34" charset="0"/>
            </a:endParaRPr>
          </a:p>
          <a:p>
            <a:r>
              <a:rPr lang="en-US" sz="1600" b="1" dirty="0">
                <a:effectLst/>
                <a:latin typeface="Arial" panose="020B0604020202020204" pitchFamily="34" charset="0"/>
              </a:rPr>
              <a:t>Warning </a:t>
            </a:r>
            <a:endParaRPr lang="en-US" sz="1600" dirty="0">
              <a:effectLst/>
              <a:latin typeface="Arial" panose="020B0604020202020204" pitchFamily="34" charset="0"/>
            </a:endParaRPr>
          </a:p>
          <a:p>
            <a:r>
              <a:rPr lang="en-US" sz="1600" dirty="0">
                <a:effectLst/>
                <a:latin typeface="Arial" panose="020B0604020202020204" pitchFamily="34" charset="0"/>
              </a:rPr>
              <a:t>This module will issue a warning if any sequence is found to represent more than 0.1% of the total. </a:t>
            </a:r>
          </a:p>
          <a:p>
            <a:r>
              <a:rPr lang="en-US" sz="1600" b="1" dirty="0">
                <a:effectLst/>
                <a:latin typeface="Arial" panose="020B0604020202020204" pitchFamily="34" charset="0"/>
              </a:rPr>
              <a:t>Failure </a:t>
            </a:r>
            <a:endParaRPr lang="en-US" sz="1600" dirty="0">
              <a:effectLst/>
              <a:latin typeface="Arial" panose="020B0604020202020204" pitchFamily="34" charset="0"/>
            </a:endParaRPr>
          </a:p>
          <a:p>
            <a:r>
              <a:rPr lang="en-US" sz="1600" dirty="0">
                <a:effectLst/>
                <a:latin typeface="Arial" panose="020B0604020202020204" pitchFamily="34" charset="0"/>
              </a:rPr>
              <a:t>This module will issue an error if any sequence is found to represent more than 1% of the total.</a:t>
            </a:r>
          </a:p>
          <a:p>
            <a:endParaRPr lang="en-US" sz="1600" dirty="0">
              <a:latin typeface="Arial" panose="020B0604020202020204" pitchFamily="34" charset="0"/>
            </a:endParaRPr>
          </a:p>
          <a:p>
            <a:r>
              <a:rPr lang="en-US" sz="1600" b="1" dirty="0">
                <a:effectLst/>
                <a:latin typeface="Arial" panose="020B0604020202020204" pitchFamily="34" charset="0"/>
              </a:rPr>
              <a:t>Typical artifacts </a:t>
            </a:r>
          </a:p>
          <a:p>
            <a:r>
              <a:rPr lang="en-US" sz="1600" dirty="0">
                <a:latin typeface="Arial" panose="020B0604020202020204" pitchFamily="34" charset="0"/>
              </a:rPr>
              <a:t>Primers, sequence adapters</a:t>
            </a:r>
            <a:endParaRPr lang="en-US" sz="1600" dirty="0">
              <a:effectLst/>
              <a:latin typeface="Arial" panose="020B0604020202020204" pitchFamily="34" charset="0"/>
            </a:endParaRPr>
          </a:p>
        </p:txBody>
      </p:sp>
      <p:sp>
        <p:nvSpPr>
          <p:cNvPr id="2" name="Frame 1">
            <a:extLst>
              <a:ext uri="{FF2B5EF4-FFF2-40B4-BE49-F238E27FC236}">
                <a16:creationId xmlns:a16="http://schemas.microsoft.com/office/drawing/2014/main" id="{830040B6-0786-1747-BED3-D4B5A4EEA8A3}"/>
              </a:ext>
            </a:extLst>
          </p:cNvPr>
          <p:cNvSpPr/>
          <p:nvPr/>
        </p:nvSpPr>
        <p:spPr>
          <a:xfrm>
            <a:off x="2648197" y="4062650"/>
            <a:ext cx="9452759" cy="248093"/>
          </a:xfrm>
          <a:prstGeom prst="frame">
            <a:avLst>
              <a:gd name="adj1"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954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DD9C5-C7B9-844A-9B90-7FEF67147179}"/>
              </a:ext>
            </a:extLst>
          </p:cNvPr>
          <p:cNvPicPr>
            <a:picLocks noChangeAspect="1"/>
          </p:cNvPicPr>
          <p:nvPr/>
        </p:nvPicPr>
        <p:blipFill>
          <a:blip r:embed="rId2"/>
          <a:stretch>
            <a:fillRect/>
          </a:stretch>
        </p:blipFill>
        <p:spPr>
          <a:xfrm>
            <a:off x="93980" y="514350"/>
            <a:ext cx="9283700" cy="3886200"/>
          </a:xfrm>
          <a:prstGeom prst="rect">
            <a:avLst/>
          </a:prstGeom>
        </p:spPr>
      </p:pic>
    </p:spTree>
    <p:extLst>
      <p:ext uri="{BB962C8B-B14F-4D97-AF65-F5344CB8AC3E}">
        <p14:creationId xmlns:p14="http://schemas.microsoft.com/office/powerpoint/2010/main" val="3309123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073472-7BE7-4947-A63D-AF76B8011CF9}"/>
              </a:ext>
            </a:extLst>
          </p:cNvPr>
          <p:cNvPicPr>
            <a:picLocks noChangeAspect="1"/>
          </p:cNvPicPr>
          <p:nvPr/>
        </p:nvPicPr>
        <p:blipFill>
          <a:blip r:embed="rId2"/>
          <a:stretch>
            <a:fillRect/>
          </a:stretch>
        </p:blipFill>
        <p:spPr>
          <a:xfrm>
            <a:off x="0" y="503993"/>
            <a:ext cx="12192000" cy="5850013"/>
          </a:xfrm>
          <a:prstGeom prst="rect">
            <a:avLst/>
          </a:prstGeom>
        </p:spPr>
      </p:pic>
    </p:spTree>
    <p:extLst>
      <p:ext uri="{BB962C8B-B14F-4D97-AF65-F5344CB8AC3E}">
        <p14:creationId xmlns:p14="http://schemas.microsoft.com/office/powerpoint/2010/main" val="82103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0FF26-4F87-3642-915E-41C18E4312B1}"/>
              </a:ext>
            </a:extLst>
          </p:cNvPr>
          <p:cNvPicPr>
            <a:picLocks noChangeAspect="1"/>
          </p:cNvPicPr>
          <p:nvPr/>
        </p:nvPicPr>
        <p:blipFill>
          <a:blip r:embed="rId2"/>
          <a:stretch>
            <a:fillRect/>
          </a:stretch>
        </p:blipFill>
        <p:spPr>
          <a:xfrm>
            <a:off x="0" y="543768"/>
            <a:ext cx="12192000" cy="5770464"/>
          </a:xfrm>
          <a:prstGeom prst="rect">
            <a:avLst/>
          </a:prstGeom>
        </p:spPr>
      </p:pic>
    </p:spTree>
    <p:extLst>
      <p:ext uri="{BB962C8B-B14F-4D97-AF65-F5344CB8AC3E}">
        <p14:creationId xmlns:p14="http://schemas.microsoft.com/office/powerpoint/2010/main" val="44800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217E74-5579-0E41-81B1-AA0C1D008892}"/>
              </a:ext>
            </a:extLst>
          </p:cNvPr>
          <p:cNvSpPr txBox="1"/>
          <p:nvPr/>
        </p:nvSpPr>
        <p:spPr>
          <a:xfrm>
            <a:off x="1575097" y="554715"/>
            <a:ext cx="8767482" cy="646331"/>
          </a:xfrm>
          <a:prstGeom prst="rect">
            <a:avLst/>
          </a:prstGeom>
          <a:noFill/>
        </p:spPr>
        <p:txBody>
          <a:bodyPr wrap="square" rtlCol="0">
            <a:spAutoFit/>
          </a:bodyPr>
          <a:lstStyle/>
          <a:p>
            <a:pPr algn="ctr"/>
            <a:r>
              <a:rPr lang="en-US" b="1" dirty="0" err="1">
                <a:latin typeface="Helvetica Neue" panose="02000503000000020004" pitchFamily="2" charset="0"/>
                <a:ea typeface="Helvetica Neue" panose="02000503000000020004" pitchFamily="2" charset="0"/>
                <a:cs typeface="Helvetica Neue" panose="02000503000000020004" pitchFamily="2" charset="0"/>
              </a:rPr>
              <a:t>fastp</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https://</a:t>
            </a:r>
            <a:r>
              <a:rPr lang="en-US" b="1"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b="1" dirty="0">
                <a:latin typeface="Helvetica Neue" panose="02000503000000020004" pitchFamily="2" charset="0"/>
                <a:ea typeface="Helvetica Neue" panose="02000503000000020004" pitchFamily="2" charset="0"/>
                <a:cs typeface="Helvetica Neue" panose="02000503000000020004" pitchFamily="2" charset="0"/>
              </a:rPr>
              <a:t>/</a:t>
            </a:r>
            <a:r>
              <a:rPr lang="en-US" b="1" dirty="0" err="1">
                <a:latin typeface="Helvetica Neue" panose="02000503000000020004" pitchFamily="2" charset="0"/>
                <a:ea typeface="Helvetica Neue" panose="02000503000000020004" pitchFamily="2" charset="0"/>
                <a:cs typeface="Helvetica Neue" panose="02000503000000020004" pitchFamily="2" charset="0"/>
              </a:rPr>
              <a:t>OpenGene</a:t>
            </a:r>
            <a:r>
              <a:rPr lang="en-US" b="1" dirty="0">
                <a:latin typeface="Helvetica Neue" panose="02000503000000020004" pitchFamily="2" charset="0"/>
                <a:ea typeface="Helvetica Neue" panose="02000503000000020004" pitchFamily="2" charset="0"/>
                <a:cs typeface="Helvetica Neue" panose="02000503000000020004" pitchFamily="2" charset="0"/>
              </a:rPr>
              <a:t>/</a:t>
            </a:r>
            <a:r>
              <a:rPr lang="en-US" b="1" dirty="0" err="1">
                <a:latin typeface="Helvetica Neue" panose="02000503000000020004" pitchFamily="2" charset="0"/>
                <a:ea typeface="Helvetica Neue" panose="02000503000000020004" pitchFamily="2" charset="0"/>
                <a:cs typeface="Helvetica Neue" panose="02000503000000020004" pitchFamily="2" charset="0"/>
              </a:rPr>
              <a:t>fastp</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6525E4C1-BD8C-504A-85EE-FBE02EFC0223}"/>
              </a:ext>
            </a:extLst>
          </p:cNvPr>
          <p:cNvPicPr>
            <a:picLocks noChangeAspect="1"/>
          </p:cNvPicPr>
          <p:nvPr/>
        </p:nvPicPr>
        <p:blipFill rotWithShape="1">
          <a:blip r:embed="rId2"/>
          <a:srcRect l="13092" t="11735" r="6866" b="10750"/>
          <a:stretch/>
        </p:blipFill>
        <p:spPr>
          <a:xfrm>
            <a:off x="3086297" y="1201046"/>
            <a:ext cx="5745082" cy="4428195"/>
          </a:xfrm>
          <a:prstGeom prst="rect">
            <a:avLst/>
          </a:prstGeom>
        </p:spPr>
      </p:pic>
    </p:spTree>
    <p:extLst>
      <p:ext uri="{BB962C8B-B14F-4D97-AF65-F5344CB8AC3E}">
        <p14:creationId xmlns:p14="http://schemas.microsoft.com/office/powerpoint/2010/main" val="422521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677FF6-BC15-164F-BDA3-D9A301CE9DB8}"/>
              </a:ext>
            </a:extLst>
          </p:cNvPr>
          <p:cNvSpPr/>
          <p:nvPr/>
        </p:nvSpPr>
        <p:spPr>
          <a:xfrm>
            <a:off x="1524000" y="1997337"/>
            <a:ext cx="8756073" cy="3046988"/>
          </a:xfrm>
          <a:prstGeom prst="rect">
            <a:avLst/>
          </a:prstGeom>
        </p:spPr>
        <p:txBody>
          <a:bodyPr wrap="square">
            <a:spAutoFit/>
          </a:bodyPr>
          <a:lstStyle/>
          <a:p>
            <a:r>
              <a:rPr lang="en-US" sz="1600" b="1" dirty="0">
                <a:solidFill>
                  <a:srgbClr val="24292F"/>
                </a:solidFill>
                <a:latin typeface="-apple-system"/>
              </a:rPr>
              <a:t>UMI example</a:t>
            </a:r>
          </a:p>
          <a:p>
            <a:r>
              <a:rPr lang="en-US" sz="1600" dirty="0">
                <a:solidFill>
                  <a:srgbClr val="24292F"/>
                </a:solidFill>
                <a:latin typeface="-apple-system"/>
              </a:rPr>
              <a:t>The original read:</a:t>
            </a:r>
          </a:p>
          <a:p>
            <a:r>
              <a:rPr lang="en-US" sz="1600" dirty="0">
                <a:solidFill>
                  <a:srgbClr val="24292F"/>
                </a:solidFill>
                <a:latin typeface="-apple-system"/>
              </a:rPr>
              <a:t>@NS500713:64:HFKJJBGXY:1:11101:1675:1101 1:N:0:TATAGCCT+GACCCCCA </a:t>
            </a:r>
            <a:r>
              <a:rPr lang="en-US" sz="1600" dirty="0">
                <a:solidFill>
                  <a:srgbClr val="FF0000"/>
                </a:solidFill>
                <a:latin typeface="-apple-system"/>
              </a:rPr>
              <a:t>AAAAAAAA</a:t>
            </a:r>
            <a:r>
              <a:rPr lang="en-US" sz="1600" dirty="0">
                <a:solidFill>
                  <a:srgbClr val="24292F"/>
                </a:solidFill>
                <a:latin typeface="-apple-system"/>
              </a:rPr>
              <a:t>GCTACTTGGAGTACCAATAATAAAGTGAGCCCACCTTCCTGGTACCCAGACATTTCAGGAGGTCGGGAAA + 6AAAAAEEEEE/E/EA/E/AEA6EE//AEE66/AAE//EEE/E//E/AA/EEE/A/AEE/EEA//EEEEEEEE6EEAA </a:t>
            </a:r>
          </a:p>
          <a:p>
            <a:endParaRPr lang="en-US" sz="1600" dirty="0">
              <a:solidFill>
                <a:srgbClr val="24292F"/>
              </a:solidFill>
              <a:latin typeface="-apple-system"/>
            </a:endParaRPr>
          </a:p>
          <a:p>
            <a:r>
              <a:rPr lang="en-US" sz="1600" dirty="0">
                <a:solidFill>
                  <a:srgbClr val="24292F"/>
                </a:solidFill>
                <a:latin typeface="-apple-system"/>
              </a:rPr>
              <a:t>After it's processed with command: </a:t>
            </a:r>
          </a:p>
          <a:p>
            <a:r>
              <a:rPr lang="en-US" sz="1600" dirty="0" err="1">
                <a:solidFill>
                  <a:srgbClr val="24292F"/>
                </a:solidFill>
                <a:latin typeface="-apple-system"/>
              </a:rPr>
              <a:t>fastp</a:t>
            </a:r>
            <a:r>
              <a:rPr lang="en-US" sz="1600" dirty="0">
                <a:solidFill>
                  <a:srgbClr val="24292F"/>
                </a:solidFill>
                <a:latin typeface="-apple-system"/>
              </a:rPr>
              <a:t> -</a:t>
            </a:r>
            <a:r>
              <a:rPr lang="en-US" sz="1600" dirty="0" err="1">
                <a:solidFill>
                  <a:srgbClr val="24292F"/>
                </a:solidFill>
                <a:latin typeface="-apple-system"/>
              </a:rPr>
              <a:t>i</a:t>
            </a:r>
            <a:r>
              <a:rPr lang="en-US" sz="1600" dirty="0">
                <a:solidFill>
                  <a:srgbClr val="24292F"/>
                </a:solidFill>
                <a:latin typeface="-apple-system"/>
              </a:rPr>
              <a:t> R1.fq -o out.R1.fq -U --</a:t>
            </a:r>
            <a:r>
              <a:rPr lang="en-US" sz="1600" dirty="0" err="1">
                <a:solidFill>
                  <a:srgbClr val="24292F"/>
                </a:solidFill>
                <a:latin typeface="-apple-system"/>
              </a:rPr>
              <a:t>umi_loc</a:t>
            </a:r>
            <a:r>
              <a:rPr lang="en-US" sz="1600" dirty="0">
                <a:solidFill>
                  <a:srgbClr val="24292F"/>
                </a:solidFill>
                <a:latin typeface="-apple-system"/>
              </a:rPr>
              <a:t>=read1 --</a:t>
            </a:r>
            <a:r>
              <a:rPr lang="en-US" sz="1600" dirty="0" err="1">
                <a:solidFill>
                  <a:srgbClr val="24292F"/>
                </a:solidFill>
                <a:latin typeface="-apple-system"/>
              </a:rPr>
              <a:t>umi_len</a:t>
            </a:r>
            <a:r>
              <a:rPr lang="en-US" sz="1600" dirty="0">
                <a:solidFill>
                  <a:srgbClr val="24292F"/>
                </a:solidFill>
                <a:latin typeface="-apple-system"/>
              </a:rPr>
              <a:t>=8:  </a:t>
            </a:r>
          </a:p>
          <a:p>
            <a:endParaRPr lang="en-US" sz="1600" dirty="0">
              <a:solidFill>
                <a:srgbClr val="24292F"/>
              </a:solidFill>
              <a:latin typeface="-apple-system"/>
            </a:endParaRPr>
          </a:p>
          <a:p>
            <a:r>
              <a:rPr lang="en-US" sz="1600" dirty="0">
                <a:solidFill>
                  <a:srgbClr val="24292F"/>
                </a:solidFill>
                <a:latin typeface="-apple-system"/>
              </a:rPr>
              <a:t>@NS500713:64:HFKJJBGXY:1:11101:1675:1101:</a:t>
            </a:r>
            <a:r>
              <a:rPr lang="en-US" sz="1600" dirty="0">
                <a:solidFill>
                  <a:srgbClr val="FF0000"/>
                </a:solidFill>
                <a:latin typeface="-apple-system"/>
              </a:rPr>
              <a:t>AAAAAAAA</a:t>
            </a:r>
            <a:r>
              <a:rPr lang="en-US" sz="1600" dirty="0">
                <a:solidFill>
                  <a:srgbClr val="24292F"/>
                </a:solidFill>
                <a:latin typeface="-apple-system"/>
              </a:rPr>
              <a:t> 1:N:0:TATAGCCT+GACCCCCA GCTACTTGGAGTACCAATAATAAAGTGAGCCCACCTTCCTGGTACCCAGACATTTCAGGAGGTCGGGAAA + EEE/E/EA/E/AEA6EE//AEE66/AAE//EEE/E//E/AA/EEE/A/AEE/EEA//EEEEEEEE6EEAA</a:t>
            </a:r>
          </a:p>
        </p:txBody>
      </p:sp>
      <p:sp>
        <p:nvSpPr>
          <p:cNvPr id="3" name="Rectangle 2">
            <a:extLst>
              <a:ext uri="{FF2B5EF4-FFF2-40B4-BE49-F238E27FC236}">
                <a16:creationId xmlns:a16="http://schemas.microsoft.com/office/drawing/2014/main" id="{A6FDB3CF-5EB1-2F4A-8C53-9FB577482803}"/>
              </a:ext>
            </a:extLst>
          </p:cNvPr>
          <p:cNvSpPr/>
          <p:nvPr/>
        </p:nvSpPr>
        <p:spPr>
          <a:xfrm>
            <a:off x="5161128" y="1368033"/>
            <a:ext cx="740908" cy="369332"/>
          </a:xfrm>
          <a:prstGeom prst="rect">
            <a:avLst/>
          </a:prstGeom>
        </p:spPr>
        <p:txBody>
          <a:bodyPr wrap="none">
            <a:spAutoFit/>
          </a:bodyPr>
          <a:lstStyle/>
          <a:p>
            <a:r>
              <a:rPr lang="en-US" b="1" dirty="0" err="1">
                <a:latin typeface="Helvetica Neue" panose="02000503000000020004" pitchFamily="2" charset="0"/>
                <a:ea typeface="Helvetica Neue" panose="02000503000000020004" pitchFamily="2" charset="0"/>
                <a:cs typeface="Helvetica Neue" panose="02000503000000020004" pitchFamily="2" charset="0"/>
              </a:rPr>
              <a:t>fastp</a:t>
            </a:r>
            <a:endParaRPr lang="en-US" dirty="0"/>
          </a:p>
        </p:txBody>
      </p:sp>
    </p:spTree>
    <p:extLst>
      <p:ext uri="{BB962C8B-B14F-4D97-AF65-F5344CB8AC3E}">
        <p14:creationId xmlns:p14="http://schemas.microsoft.com/office/powerpoint/2010/main" val="310454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217E74-5579-0E41-81B1-AA0C1D008892}"/>
              </a:ext>
            </a:extLst>
          </p:cNvPr>
          <p:cNvSpPr txBox="1"/>
          <p:nvPr/>
        </p:nvSpPr>
        <p:spPr>
          <a:xfrm>
            <a:off x="1922930" y="797155"/>
            <a:ext cx="8767482" cy="313932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Sequence filtering</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Adapter trimming</a:t>
            </a:r>
          </a:p>
          <a:p>
            <a:r>
              <a:rPr lang="en-US" dirty="0">
                <a:latin typeface="Helvetica Neue" panose="02000503000000020004" pitchFamily="2" charset="0"/>
                <a:ea typeface="Helvetica Neue" panose="02000503000000020004" pitchFamily="2" charset="0"/>
                <a:cs typeface="Helvetica Neue" panose="02000503000000020004" pitchFamily="2" charset="0"/>
              </a:rPr>
              <a:t>Quality trimming</a:t>
            </a:r>
          </a:p>
          <a:p>
            <a:r>
              <a:rPr lang="en-US" dirty="0">
                <a:latin typeface="Helvetica Neue" panose="02000503000000020004" pitchFamily="2" charset="0"/>
                <a:ea typeface="Helvetica Neue" panose="02000503000000020004" pitchFamily="2" charset="0"/>
                <a:cs typeface="Helvetica Neue" panose="02000503000000020004" pitchFamily="2" charset="0"/>
              </a:rPr>
              <a:t>Trimming fixed length</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Tools</a:t>
            </a:r>
          </a:p>
          <a:p>
            <a:r>
              <a:rPr lang="en-US" dirty="0" err="1">
                <a:latin typeface="Helvetica Neue" panose="02000503000000020004" pitchFamily="2" charset="0"/>
                <a:ea typeface="Helvetica Neue" panose="02000503000000020004" pitchFamily="2" charset="0"/>
                <a:cs typeface="Helvetica Neue" panose="02000503000000020004" pitchFamily="2" charset="0"/>
              </a:rPr>
              <a:t>Cutadapt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err="1">
                <a:latin typeface="Helvetica Neue" panose="02000503000000020004" pitchFamily="2" charset="0"/>
                <a:ea typeface="Helvetica Neue" panose="02000503000000020004" pitchFamily="2" charset="0"/>
                <a:cs typeface="Helvetica Neue" panose="02000503000000020004" pitchFamily="2" charset="0"/>
              </a:rPr>
              <a:t>SeqTK</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err="1">
                <a:latin typeface="Helvetica Neue" panose="02000503000000020004" pitchFamily="2" charset="0"/>
                <a:ea typeface="Helvetica Neue" panose="02000503000000020004" pitchFamily="2" charset="0"/>
                <a:cs typeface="Helvetica Neue" panose="02000503000000020004" pitchFamily="2" charset="0"/>
              </a:rPr>
              <a:t>Trimmomatic</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err="1">
                <a:latin typeface="Helvetica Neue" panose="02000503000000020004" pitchFamily="2" charset="0"/>
                <a:ea typeface="Helvetica Neue" panose="02000503000000020004" pitchFamily="2" charset="0"/>
                <a:cs typeface="Helvetica Neue" panose="02000503000000020004" pitchFamily="2" charset="0"/>
              </a:rPr>
              <a:t>fastp</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2327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8DFD95-625E-ED4C-B3E2-DB33A1E0C48A}"/>
              </a:ext>
            </a:extLst>
          </p:cNvPr>
          <p:cNvSpPr txBox="1"/>
          <p:nvPr/>
        </p:nvSpPr>
        <p:spPr>
          <a:xfrm>
            <a:off x="2828313" y="734792"/>
            <a:ext cx="5957740"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Aligning reads to a reference</a:t>
            </a:r>
          </a:p>
        </p:txBody>
      </p:sp>
      <p:sp>
        <p:nvSpPr>
          <p:cNvPr id="2" name="Rectangle 1">
            <a:extLst>
              <a:ext uri="{FF2B5EF4-FFF2-40B4-BE49-F238E27FC236}">
                <a16:creationId xmlns:a16="http://schemas.microsoft.com/office/drawing/2014/main" id="{1A87A1EB-9E5D-5D47-B29F-657728208289}"/>
              </a:ext>
            </a:extLst>
          </p:cNvPr>
          <p:cNvSpPr/>
          <p:nvPr/>
        </p:nvSpPr>
        <p:spPr>
          <a:xfrm>
            <a:off x="554183" y="1411441"/>
            <a:ext cx="11004874" cy="1477328"/>
          </a:xfrm>
          <a:prstGeom prst="rect">
            <a:avLst/>
          </a:prstGeom>
        </p:spPr>
        <p:txBody>
          <a:bodyPr wrap="square">
            <a:spAutoFit/>
          </a:bodyPr>
          <a:lstStyle/>
          <a:p>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FASTQ files contain sequence information that we wish to map to genes in a genome:</a:t>
            </a:r>
          </a:p>
          <a:p>
            <a:pPr>
              <a:buFont typeface="+mj-lt"/>
              <a:buAutoNum type="arabicPeriod"/>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Select your genome</a:t>
            </a:r>
          </a:p>
          <a:p>
            <a:pPr>
              <a:buFont typeface="+mj-lt"/>
              <a:buAutoNum type="arabicPeriod"/>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Select your gene annotation file (generally </a:t>
            </a:r>
            <a:r>
              <a:rPr lang="en-US" dirty="0" err="1">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gtf</a:t>
            </a: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 format)</a:t>
            </a:r>
          </a:p>
          <a:p>
            <a:pPr>
              <a:buFont typeface="+mj-lt"/>
              <a:buAutoNum type="arabicPeriod"/>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Run the alignment program</a:t>
            </a:r>
          </a:p>
          <a:p>
            <a:pPr>
              <a:buFont typeface="+mj-lt"/>
              <a:buAutoNum type="arabicPeriod"/>
            </a:pP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Result of alignment is generally stored in a </a:t>
            </a:r>
            <a:r>
              <a:rPr lang="en-US" dirty="0" err="1">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sam</a:t>
            </a: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/bam file</a:t>
            </a:r>
          </a:p>
        </p:txBody>
      </p:sp>
      <p:graphicFrame>
        <p:nvGraphicFramePr>
          <p:cNvPr id="6" name="Diagram 5">
            <a:extLst>
              <a:ext uri="{FF2B5EF4-FFF2-40B4-BE49-F238E27FC236}">
                <a16:creationId xmlns:a16="http://schemas.microsoft.com/office/drawing/2014/main" id="{A318227C-30F5-E14C-BF09-08A6F7A9E24A}"/>
              </a:ext>
            </a:extLst>
          </p:cNvPr>
          <p:cNvGraphicFramePr/>
          <p:nvPr>
            <p:extLst>
              <p:ext uri="{D42A27DB-BD31-4B8C-83A1-F6EECF244321}">
                <p14:modId xmlns:p14="http://schemas.microsoft.com/office/powerpoint/2010/main" val="1794532102"/>
              </p:ext>
            </p:extLst>
          </p:nvPr>
        </p:nvGraphicFramePr>
        <p:xfrm>
          <a:off x="6766232" y="126514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48A5D36-8B67-9F44-986D-2DA5897DDE3A}"/>
              </a:ext>
            </a:extLst>
          </p:cNvPr>
          <p:cNvSpPr txBox="1"/>
          <p:nvPr/>
        </p:nvSpPr>
        <p:spPr>
          <a:xfrm>
            <a:off x="4247535" y="3539613"/>
            <a:ext cx="3023420" cy="369332"/>
          </a:xfrm>
          <a:prstGeom prst="rect">
            <a:avLst/>
          </a:prstGeom>
          <a:noFill/>
        </p:spPr>
        <p:txBody>
          <a:bodyPr wrap="square" rtlCol="0">
            <a:spAutoFit/>
          </a:bodyPr>
          <a:lstStyle>
            <a:defPPr>
              <a:defRPr lang="en-US"/>
            </a:defPPr>
            <a:lvl1pPr algn="ctr">
              <a:defRPr b="1">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Aligners</a:t>
            </a:r>
          </a:p>
        </p:txBody>
      </p:sp>
      <p:sp>
        <p:nvSpPr>
          <p:cNvPr id="9" name="Rectangle 8">
            <a:extLst>
              <a:ext uri="{FF2B5EF4-FFF2-40B4-BE49-F238E27FC236}">
                <a16:creationId xmlns:a16="http://schemas.microsoft.com/office/drawing/2014/main" id="{0CB05452-D844-8849-8650-98935A3F6A12}"/>
              </a:ext>
            </a:extLst>
          </p:cNvPr>
          <p:cNvSpPr/>
          <p:nvPr/>
        </p:nvSpPr>
        <p:spPr>
          <a:xfrm>
            <a:off x="304746" y="4203803"/>
            <a:ext cx="9325951" cy="369332"/>
          </a:xfrm>
          <a:prstGeom prst="rect">
            <a:avLst/>
          </a:prstGeom>
        </p:spPr>
        <p:txBody>
          <a:bodyPr wrap="square">
            <a:spAutoFit/>
          </a:bodyPr>
          <a:lstStyle/>
          <a:p>
            <a:r>
              <a:rPr lang="en-US" b="1"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STAR</a:t>
            </a: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 </a:t>
            </a:r>
            <a:r>
              <a:rPr lang="en-US" dirty="0" err="1">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Kallisto</a:t>
            </a:r>
            <a:r>
              <a:rPr lang="en-US" dirty="0">
                <a:solidFill>
                  <a:srgbClr val="212529"/>
                </a:solidFill>
                <a:latin typeface="Helvetica Neue" panose="02000503000000020004" pitchFamily="2" charset="0"/>
                <a:ea typeface="Helvetica Neue" panose="02000503000000020004" pitchFamily="2" charset="0"/>
                <a:cs typeface="Helvetica Neue" panose="02000503000000020004" pitchFamily="2" charset="0"/>
              </a:rPr>
              <a:t>, Bowtie</a:t>
            </a:r>
          </a:p>
        </p:txBody>
      </p:sp>
    </p:spTree>
    <p:extLst>
      <p:ext uri="{BB962C8B-B14F-4D97-AF65-F5344CB8AC3E}">
        <p14:creationId xmlns:p14="http://schemas.microsoft.com/office/powerpoint/2010/main" val="370748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A3106-45D0-9B45-A188-A273ACD5EC23}"/>
              </a:ext>
            </a:extLst>
          </p:cNvPr>
          <p:cNvSpPr txBox="1"/>
          <p:nvPr/>
        </p:nvSpPr>
        <p:spPr>
          <a:xfrm>
            <a:off x="524436" y="766966"/>
            <a:ext cx="11214846" cy="1754326"/>
          </a:xfrm>
          <a:prstGeom prst="rect">
            <a:avLst/>
          </a:prstGeom>
          <a:noFill/>
        </p:spPr>
        <p:txBody>
          <a:bodyPr wrap="square" rtlCol="0">
            <a:spAutoFit/>
          </a:bodyPr>
          <a:lstStyle/>
          <a:p>
            <a:pPr algn="ctr" fontAlgn="base"/>
            <a:r>
              <a:rPr lang="en-US" b="1" dirty="0">
                <a:latin typeface="Helvetica Neue" panose="02000503000000020004" pitchFamily="2" charset="0"/>
                <a:ea typeface="Helvetica Neue" panose="02000503000000020004" pitchFamily="2" charset="0"/>
                <a:cs typeface="Helvetica Neue" panose="02000503000000020004" pitchFamily="2" charset="0"/>
              </a:rPr>
              <a:t>SAM Format</a:t>
            </a:r>
          </a:p>
          <a:p>
            <a:pPr fontAlgn="base"/>
            <a:r>
              <a:rPr lang="en-US" dirty="0">
                <a:latin typeface="Helvetica Neue" panose="02000503000000020004" pitchFamily="2" charset="0"/>
                <a:ea typeface="Helvetica Neue" panose="02000503000000020004" pitchFamily="2" charset="0"/>
                <a:cs typeface="Helvetica Neue" panose="02000503000000020004" pitchFamily="2" charset="0"/>
              </a:rPr>
              <a:t>This is the most basic, human readable format, generated by almost every alignment algorithm that exists. It consists of a header, a row for every read in your dataset, and 11 tab-delimited fields describing that read.</a:t>
            </a:r>
          </a:p>
          <a:p>
            <a:pPr fontAlgn="base"/>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b="1" dirty="0">
                <a:latin typeface="Helvetica Neue" panose="02000503000000020004" pitchFamily="2" charset="0"/>
                <a:ea typeface="Helvetica Neue" panose="02000503000000020004" pitchFamily="2" charset="0"/>
                <a:cs typeface="Helvetica Neue" panose="02000503000000020004" pitchFamily="2" charset="0"/>
              </a:rPr>
              <a:t>SAM Header</a:t>
            </a:r>
          </a:p>
          <a:p>
            <a:pPr fontAlgn="base"/>
            <a:r>
              <a:rPr lang="en-US" dirty="0">
                <a:latin typeface="Helvetica Neue" panose="02000503000000020004" pitchFamily="2" charset="0"/>
                <a:ea typeface="Helvetica Neue" panose="02000503000000020004" pitchFamily="2" charset="0"/>
                <a:cs typeface="Helvetica Neue" panose="02000503000000020004" pitchFamily="2" charset="0"/>
              </a:rPr>
              <a:t>The full list of available header fields can be found below</a:t>
            </a:r>
          </a:p>
        </p:txBody>
      </p:sp>
      <p:pic>
        <p:nvPicPr>
          <p:cNvPr id="8" name="Picture 2" descr="http://learn.gencore.bio.nyu.edu/wp-content/uploads/2018/01/Screen-Shot-2018-01-07-at-4.35.57-PM-1024x337.png">
            <a:extLst>
              <a:ext uri="{FF2B5EF4-FFF2-40B4-BE49-F238E27FC236}">
                <a16:creationId xmlns:a16="http://schemas.microsoft.com/office/drawing/2014/main" id="{4B9DA109-464B-C149-A437-536F8584B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27" y="2968831"/>
            <a:ext cx="9774633" cy="32137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406AA17-E21B-5B4C-BBD9-B5E413A0E038}"/>
              </a:ext>
            </a:extLst>
          </p:cNvPr>
          <p:cNvSpPr/>
          <p:nvPr/>
        </p:nvSpPr>
        <p:spPr>
          <a:xfrm>
            <a:off x="981636" y="6387285"/>
            <a:ext cx="6096000" cy="461665"/>
          </a:xfrm>
          <a:prstGeom prst="rect">
            <a:avLst/>
          </a:prstGeom>
        </p:spPr>
        <p:txBody>
          <a:bodyPr>
            <a:spAutoFit/>
          </a:bodyPr>
          <a:lstStyle/>
          <a:p>
            <a:r>
              <a:rPr lang="en-US" sz="1200" dirty="0"/>
              <a:t>http://</a:t>
            </a:r>
            <a:r>
              <a:rPr lang="en-US" sz="1200" dirty="0" err="1"/>
              <a:t>samtools.github.io</a:t>
            </a:r>
            <a:r>
              <a:rPr lang="en-US" sz="1200" dirty="0"/>
              <a:t>/</a:t>
            </a:r>
            <a:r>
              <a:rPr lang="en-US" sz="1200" dirty="0" err="1"/>
              <a:t>hts</a:t>
            </a:r>
            <a:r>
              <a:rPr lang="en-US" sz="1200" dirty="0"/>
              <a:t>-specs/SAMv1.pdf</a:t>
            </a:r>
            <a:br>
              <a:rPr lang="en-US" sz="1200" dirty="0"/>
            </a:br>
            <a:endParaRPr lang="en-US" sz="1200" dirty="0"/>
          </a:p>
        </p:txBody>
      </p:sp>
      <p:sp>
        <p:nvSpPr>
          <p:cNvPr id="2" name="Rectangle 1">
            <a:extLst>
              <a:ext uri="{FF2B5EF4-FFF2-40B4-BE49-F238E27FC236}">
                <a16:creationId xmlns:a16="http://schemas.microsoft.com/office/drawing/2014/main" id="{DFCF0D62-6ECA-D499-316C-EB3950649FBD}"/>
              </a:ext>
            </a:extLst>
          </p:cNvPr>
          <p:cNvSpPr/>
          <p:nvPr/>
        </p:nvSpPr>
        <p:spPr>
          <a:xfrm>
            <a:off x="1295400" y="4305301"/>
            <a:ext cx="6534150" cy="5810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01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25AC3-DFE8-F34B-B2B5-7032B58BFE2B}"/>
              </a:ext>
            </a:extLst>
          </p:cNvPr>
          <p:cNvSpPr txBox="1"/>
          <p:nvPr/>
        </p:nvSpPr>
        <p:spPr>
          <a:xfrm>
            <a:off x="669818" y="2967055"/>
            <a:ext cx="4235204" cy="2308324"/>
          </a:xfrm>
          <a:prstGeom prst="rect">
            <a:avLst/>
          </a:prstGeom>
          <a:noFill/>
        </p:spPr>
        <p:txBody>
          <a:bodyPr wrap="square" rtlCol="0">
            <a:spAutoFit/>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Sequencing data formats</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Data pre-processing</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10X Genomic pipeline (Cell Ranger)</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Example outputs</a:t>
            </a:r>
          </a:p>
        </p:txBody>
      </p:sp>
      <p:sp>
        <p:nvSpPr>
          <p:cNvPr id="2" name="Rectangle 1">
            <a:extLst>
              <a:ext uri="{FF2B5EF4-FFF2-40B4-BE49-F238E27FC236}">
                <a16:creationId xmlns:a16="http://schemas.microsoft.com/office/drawing/2014/main" id="{6E727826-7EE7-CC45-9A59-CB79187147A9}"/>
              </a:ext>
            </a:extLst>
          </p:cNvPr>
          <p:cNvSpPr/>
          <p:nvPr/>
        </p:nvSpPr>
        <p:spPr>
          <a:xfrm>
            <a:off x="3472126" y="895812"/>
            <a:ext cx="5105244" cy="369332"/>
          </a:xfrm>
          <a:prstGeom prst="rect">
            <a:avLst/>
          </a:prstGeom>
        </p:spPr>
        <p:txBody>
          <a:bodyPr wrap="none">
            <a:spAutoFit/>
          </a:bodyPr>
          <a:lstStyle/>
          <a:p>
            <a:pPr algn="ctr"/>
            <a:r>
              <a:rPr lang="en-US" b="1" dirty="0">
                <a:solidFill>
                  <a:srgbClr val="24292E"/>
                </a:solidFill>
                <a:latin typeface="Helvetica Neue" panose="02000503000000020004" pitchFamily="2" charset="0"/>
                <a:ea typeface="Helvetica Neue" panose="02000503000000020004" pitchFamily="2" charset="0"/>
                <a:cs typeface="Helvetica Neue" panose="02000503000000020004" pitchFamily="2" charset="0"/>
              </a:rPr>
              <a:t>Preprocessing (from reads to a count matrix)</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96C72E3B-8698-7D49-97D7-B4F8F73177F1}"/>
              </a:ext>
            </a:extLst>
          </p:cNvPr>
          <p:cNvSpPr/>
          <p:nvPr/>
        </p:nvSpPr>
        <p:spPr>
          <a:xfrm>
            <a:off x="425288" y="1522445"/>
            <a:ext cx="11766712" cy="646331"/>
          </a:xfrm>
          <a:prstGeom prst="rect">
            <a:avLst/>
          </a:prstGeom>
        </p:spPr>
        <p:txBody>
          <a:bodyPr wrap="square">
            <a:spAutoFit/>
          </a:bodyPr>
          <a:lstStyle/>
          <a:p>
            <a:r>
              <a:rPr lang="en-US" dirty="0">
                <a:solidFill>
                  <a:srgbClr val="202122"/>
                </a:solidFill>
                <a:latin typeface="Helvetica Neue" panose="02000503000000020004" pitchFamily="2" charset="0"/>
                <a:ea typeface="Helvetica Neue" panose="02000503000000020004" pitchFamily="2" charset="0"/>
                <a:cs typeface="Helvetica Neue" panose="02000503000000020004" pitchFamily="2" charset="0"/>
              </a:rPr>
              <a:t>In </a:t>
            </a:r>
            <a:r>
              <a:rPr lang="en-US" dirty="0">
                <a:latin typeface="Helvetica Neue" panose="02000503000000020004" pitchFamily="2" charset="0"/>
                <a:ea typeface="Helvetica Neue" panose="02000503000000020004" pitchFamily="2" charset="0"/>
                <a:cs typeface="Helvetica Neue" panose="02000503000000020004" pitchFamily="2" charset="0"/>
              </a:rPr>
              <a:t>DNA sequencing</a:t>
            </a:r>
            <a:r>
              <a:rPr lang="en-US" dirty="0">
                <a:solidFill>
                  <a:srgbClr val="202122"/>
                </a:solidFill>
                <a:latin typeface="Helvetica Neue" panose="02000503000000020004" pitchFamily="2" charset="0"/>
                <a:ea typeface="Helvetica Neue" panose="02000503000000020004" pitchFamily="2" charset="0"/>
                <a:cs typeface="Helvetica Neue" panose="02000503000000020004" pitchFamily="2" charset="0"/>
              </a:rPr>
              <a:t>, a </a:t>
            </a:r>
            <a:r>
              <a:rPr lang="en-US" b="1" dirty="0">
                <a:solidFill>
                  <a:srgbClr val="202122"/>
                </a:solidFill>
                <a:latin typeface="Helvetica Neue" panose="02000503000000020004" pitchFamily="2" charset="0"/>
                <a:ea typeface="Helvetica Neue" panose="02000503000000020004" pitchFamily="2" charset="0"/>
                <a:cs typeface="Helvetica Neue" panose="02000503000000020004" pitchFamily="2" charset="0"/>
              </a:rPr>
              <a:t>read</a:t>
            </a:r>
            <a:r>
              <a:rPr lang="en-US" dirty="0">
                <a:solidFill>
                  <a:srgbClr val="202122"/>
                </a:solidFill>
                <a:latin typeface="Helvetica Neue" panose="02000503000000020004" pitchFamily="2" charset="0"/>
                <a:ea typeface="Helvetica Neue" panose="02000503000000020004" pitchFamily="2" charset="0"/>
                <a:cs typeface="Helvetica Neue" panose="02000503000000020004" pitchFamily="2" charset="0"/>
              </a:rPr>
              <a:t> is an inferred sequence of </a:t>
            </a:r>
            <a:r>
              <a:rPr lang="en-US" dirty="0">
                <a:latin typeface="Helvetica Neue" panose="02000503000000020004" pitchFamily="2" charset="0"/>
                <a:ea typeface="Helvetica Neue" panose="02000503000000020004" pitchFamily="2" charset="0"/>
                <a:cs typeface="Helvetica Neue" panose="02000503000000020004" pitchFamily="2" charset="0"/>
              </a:rPr>
              <a:t>base pairs </a:t>
            </a:r>
            <a:r>
              <a:rPr lang="en-US" dirty="0">
                <a:solidFill>
                  <a:srgbClr val="202122"/>
                </a:solidFill>
                <a:latin typeface="Helvetica Neue" panose="02000503000000020004" pitchFamily="2" charset="0"/>
                <a:ea typeface="Helvetica Neue" panose="02000503000000020004" pitchFamily="2" charset="0"/>
                <a:cs typeface="Helvetica Neue" panose="02000503000000020004" pitchFamily="2" charset="0"/>
              </a:rPr>
              <a:t>corresponding to all or part of a single DNA fragment. </a:t>
            </a:r>
          </a:p>
        </p:txBody>
      </p:sp>
      <p:sp>
        <p:nvSpPr>
          <p:cNvPr id="10" name="Rectangle 9">
            <a:extLst>
              <a:ext uri="{FF2B5EF4-FFF2-40B4-BE49-F238E27FC236}">
                <a16:creationId xmlns:a16="http://schemas.microsoft.com/office/drawing/2014/main" id="{A9A3B494-2225-6442-A67B-A44649FDFB18}"/>
              </a:ext>
            </a:extLst>
          </p:cNvPr>
          <p:cNvSpPr/>
          <p:nvPr/>
        </p:nvSpPr>
        <p:spPr>
          <a:xfrm>
            <a:off x="5185095" y="2383249"/>
            <a:ext cx="1679306" cy="369332"/>
          </a:xfrm>
          <a:prstGeom prst="rect">
            <a:avLst/>
          </a:prstGeom>
        </p:spPr>
        <p:txBody>
          <a:bodyPr wrap="none">
            <a:spAutoFit/>
          </a:bodyPr>
          <a:lstStyle/>
          <a:p>
            <a:pPr algn="ctr"/>
            <a:r>
              <a:rPr lang="en-US" b="1" dirty="0">
                <a:solidFill>
                  <a:srgbClr val="24292E"/>
                </a:solidFill>
                <a:latin typeface="Helvetica Neue" panose="02000503000000020004" pitchFamily="2" charset="0"/>
                <a:ea typeface="Helvetica Neue" panose="02000503000000020004" pitchFamily="2" charset="0"/>
                <a:cs typeface="Helvetica Neue" panose="02000503000000020004" pitchFamily="2" charset="0"/>
              </a:rPr>
              <a:t>In this lecture</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7379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AED97B-45CA-3B4F-BA6E-88BB6A611534}"/>
              </a:ext>
            </a:extLst>
          </p:cNvPr>
          <p:cNvSpPr/>
          <p:nvPr/>
        </p:nvSpPr>
        <p:spPr>
          <a:xfrm>
            <a:off x="479611" y="339823"/>
            <a:ext cx="11447929" cy="1477328"/>
          </a:xfrm>
          <a:prstGeom prst="rect">
            <a:avLst/>
          </a:prstGeom>
        </p:spPr>
        <p:txBody>
          <a:bodyPr wrap="square">
            <a:spAutoFit/>
          </a:bodyPr>
          <a:lstStyle/>
          <a:p>
            <a:pPr fontAlgn="base"/>
            <a:r>
              <a:rPr lang="en-US" b="1" dirty="0" err="1">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MapQ</a:t>
            </a:r>
            <a:r>
              <a:rPr lang="en-US"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(Mapping Quality)</a:t>
            </a:r>
          </a:p>
          <a:p>
            <a:pPr fontAlgn="base"/>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value reports how well the read aligned to the reference. Different algorithms report it differently but nonetheless, the greater the number the better the alignment (generally).</a:t>
            </a:r>
          </a:p>
          <a:p>
            <a:pPr fontAlgn="base"/>
            <a:r>
              <a:rPr lang="en-US" b="1"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CIGAR  String</a:t>
            </a:r>
          </a:p>
          <a:p>
            <a:pPr fontAlgn="base"/>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is a shorthand way to encode an entire alignment:</a:t>
            </a:r>
            <a:endPar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098" name="Picture 2" descr="http://learn.gencore.bio.nyu.edu/wp-content/uploads/2018/01/Screen-Shot-2018-01-07-at-4.58.39-PM-1024x693.png">
            <a:extLst>
              <a:ext uri="{FF2B5EF4-FFF2-40B4-BE49-F238E27FC236}">
                <a16:creationId xmlns:a16="http://schemas.microsoft.com/office/drawing/2014/main" id="{E4E0E01C-D8AF-4641-A8E7-680DA68E4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51" y="1825461"/>
            <a:ext cx="6289897" cy="4259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9EFB910-6ECE-8F42-A9EE-76284C476BD1}"/>
              </a:ext>
            </a:extLst>
          </p:cNvPr>
          <p:cNvPicPr>
            <a:picLocks noChangeAspect="1"/>
          </p:cNvPicPr>
          <p:nvPr/>
        </p:nvPicPr>
        <p:blipFill rotWithShape="1">
          <a:blip r:embed="rId3"/>
          <a:srcRect r="21082"/>
          <a:stretch/>
        </p:blipFill>
        <p:spPr>
          <a:xfrm>
            <a:off x="5998112" y="2300869"/>
            <a:ext cx="6193888" cy="939800"/>
          </a:xfrm>
          <a:prstGeom prst="rect">
            <a:avLst/>
          </a:prstGeom>
        </p:spPr>
      </p:pic>
      <p:pic>
        <p:nvPicPr>
          <p:cNvPr id="7" name="Picture 6">
            <a:extLst>
              <a:ext uri="{FF2B5EF4-FFF2-40B4-BE49-F238E27FC236}">
                <a16:creationId xmlns:a16="http://schemas.microsoft.com/office/drawing/2014/main" id="{241D615B-A175-DA46-AD76-91FA9DC46CAB}"/>
              </a:ext>
            </a:extLst>
          </p:cNvPr>
          <p:cNvPicPr>
            <a:picLocks noChangeAspect="1"/>
          </p:cNvPicPr>
          <p:nvPr/>
        </p:nvPicPr>
        <p:blipFill>
          <a:blip r:embed="rId4"/>
          <a:stretch>
            <a:fillRect/>
          </a:stretch>
        </p:blipFill>
        <p:spPr>
          <a:xfrm>
            <a:off x="7713842" y="3240669"/>
            <a:ext cx="3672298" cy="933125"/>
          </a:xfrm>
          <a:prstGeom prst="rect">
            <a:avLst/>
          </a:prstGeom>
        </p:spPr>
      </p:pic>
    </p:spTree>
    <p:extLst>
      <p:ext uri="{BB962C8B-B14F-4D97-AF65-F5344CB8AC3E}">
        <p14:creationId xmlns:p14="http://schemas.microsoft.com/office/powerpoint/2010/main" val="24570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B800D6-3E58-AB4D-9EE1-B30E9A42D13E}"/>
              </a:ext>
            </a:extLst>
          </p:cNvPr>
          <p:cNvSpPr/>
          <p:nvPr/>
        </p:nvSpPr>
        <p:spPr>
          <a:xfrm>
            <a:off x="510988" y="1431704"/>
            <a:ext cx="11228293" cy="1477328"/>
          </a:xfrm>
          <a:prstGeom prst="rect">
            <a:avLst/>
          </a:prstGeom>
        </p:spPr>
        <p:txBody>
          <a:bodyPr wrap="square">
            <a:spAutoFit/>
          </a:bodyPr>
          <a:lstStyle/>
          <a:p>
            <a:pPr fontAlgn="base"/>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This is the same format except that it encoded in binary which means that it is significantly smaller than the SAM files and significantly faster to read, though it is not human legible and needs to be converted to another format (i.e. SAM) in order to make sense to us.</a:t>
            </a:r>
          </a:p>
          <a:p>
            <a:pPr fontAlgn="base"/>
            <a:endPar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Some special tools are needed in order to make sense of BAM, such as </a:t>
            </a:r>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hlinkClick r:id="rId2"/>
              </a:rPr>
              <a:t>Samtools</a:t>
            </a:r>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 </a:t>
            </a:r>
            <a:r>
              <a:rPr lang="en-US"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hlinkClick r:id="rId3"/>
              </a:rPr>
              <a:t>Picard Tools</a:t>
            </a:r>
            <a:endPar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3113FBBD-C221-FC42-9FE3-5D5E6A290AFE}"/>
              </a:ext>
            </a:extLst>
          </p:cNvPr>
          <p:cNvSpPr/>
          <p:nvPr/>
        </p:nvSpPr>
        <p:spPr>
          <a:xfrm>
            <a:off x="510988" y="3229098"/>
            <a:ext cx="11125897" cy="1477328"/>
          </a:xfrm>
          <a:prstGeom prst="rect">
            <a:avLst/>
          </a:prstGeom>
        </p:spPr>
        <p:txBody>
          <a:bodyPr wrap="square">
            <a:spAutoFit/>
          </a:bodyPr>
          <a:lstStyle/>
          <a:p>
            <a:r>
              <a:rPr lang="en-US" b="1"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View BAM Files</a:t>
            </a:r>
          </a:p>
          <a:p>
            <a:endParaRPr lang="en-US" b="1"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a:p>
            <a:r>
              <a:rPr lang="en-US" b="0" i="0" dirty="0" err="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samtools</a:t>
            </a:r>
            <a:r>
              <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view </a:t>
            </a:r>
            <a:r>
              <a:rPr lang="en-US" b="0" i="0" dirty="0" err="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alignment.bam</a:t>
            </a:r>
            <a:r>
              <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b="1" i="0" dirty="0">
                <a:solidFill>
                  <a:srgbClr val="007020"/>
                </a:solidFill>
                <a:effectLst/>
                <a:latin typeface="Helvetica Neue" panose="02000503000000020004" pitchFamily="2" charset="0"/>
                <a:ea typeface="Helvetica Neue" panose="02000503000000020004" pitchFamily="2" charset="0"/>
                <a:cs typeface="Helvetica Neue" panose="02000503000000020004" pitchFamily="2" charset="0"/>
              </a:rPr>
              <a:t>|</a:t>
            </a:r>
            <a:r>
              <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b="0" i="0" dirty="0">
                <a:solidFill>
                  <a:srgbClr val="06287E"/>
                </a:solidFill>
                <a:effectLst/>
                <a:latin typeface="Helvetica Neue" panose="02000503000000020004" pitchFamily="2" charset="0"/>
                <a:ea typeface="Helvetica Neue" panose="02000503000000020004" pitchFamily="2" charset="0"/>
                <a:cs typeface="Helvetica Neue" panose="02000503000000020004" pitchFamily="2" charset="0"/>
              </a:rPr>
              <a:t>head</a:t>
            </a:r>
          </a:p>
          <a:p>
            <a:endParaRPr lang="en-US" dirty="0">
              <a:solidFill>
                <a:srgbClr val="06287E"/>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b="0" i="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6A55F066-36D9-6E40-BFD9-03B03372C5AC}"/>
              </a:ext>
            </a:extLst>
          </p:cNvPr>
          <p:cNvSpPr txBox="1"/>
          <p:nvPr/>
        </p:nvSpPr>
        <p:spPr>
          <a:xfrm>
            <a:off x="4545106" y="726142"/>
            <a:ext cx="2823882"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BAM format</a:t>
            </a:r>
          </a:p>
        </p:txBody>
      </p:sp>
    </p:spTree>
    <p:extLst>
      <p:ext uri="{BB962C8B-B14F-4D97-AF65-F5344CB8AC3E}">
        <p14:creationId xmlns:p14="http://schemas.microsoft.com/office/powerpoint/2010/main" val="29838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89B9E-CAAB-D747-AB21-7FE8E07FE604}"/>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7000" contrast="25000"/>
                    </a14:imgEffect>
                  </a14:imgLayer>
                </a14:imgProps>
              </a:ext>
            </a:extLst>
          </a:blip>
          <a:srcRect l="24730" t="4966" r="20744"/>
          <a:stretch/>
        </p:blipFill>
        <p:spPr>
          <a:xfrm>
            <a:off x="3586348" y="1484416"/>
            <a:ext cx="5415148" cy="4103584"/>
          </a:xfrm>
          <a:prstGeom prst="rect">
            <a:avLst/>
          </a:prstGeom>
        </p:spPr>
      </p:pic>
      <p:pic>
        <p:nvPicPr>
          <p:cNvPr id="3" name="Picture 2">
            <a:extLst>
              <a:ext uri="{FF2B5EF4-FFF2-40B4-BE49-F238E27FC236}">
                <a16:creationId xmlns:a16="http://schemas.microsoft.com/office/drawing/2014/main" id="{2B5A597A-08CD-F24D-BE0D-E2A39FAD93C6}"/>
              </a:ext>
            </a:extLst>
          </p:cNvPr>
          <p:cNvPicPr>
            <a:picLocks noChangeAspect="1"/>
          </p:cNvPicPr>
          <p:nvPr/>
        </p:nvPicPr>
        <p:blipFill>
          <a:blip r:embed="rId3"/>
          <a:stretch>
            <a:fillRect/>
          </a:stretch>
        </p:blipFill>
        <p:spPr>
          <a:xfrm>
            <a:off x="1829502" y="133850"/>
            <a:ext cx="8591969" cy="6443977"/>
          </a:xfrm>
          <a:prstGeom prst="rect">
            <a:avLst/>
          </a:prstGeom>
        </p:spPr>
      </p:pic>
    </p:spTree>
    <p:extLst>
      <p:ext uri="{BB962C8B-B14F-4D97-AF65-F5344CB8AC3E}">
        <p14:creationId xmlns:p14="http://schemas.microsoft.com/office/powerpoint/2010/main" val="832240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036B87-A436-C841-A9B6-668ACA0B71F1}"/>
              </a:ext>
            </a:extLst>
          </p:cNvPr>
          <p:cNvSpPr/>
          <p:nvPr/>
        </p:nvSpPr>
        <p:spPr>
          <a:xfrm>
            <a:off x="359723" y="514941"/>
            <a:ext cx="10736283" cy="5909310"/>
          </a:xfrm>
          <a:prstGeom prst="rect">
            <a:avLst/>
          </a:prstGeom>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Differences between the methods are in how they capture a cell and quantify gene expression (either full-length or tag-based).</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Full-length capture tries to achieve a uniform coverage of each transcript (many reads per transcript). </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Tag-based protocols only capture either the 5’- or 3’-end of each transcript (single read per transcript). Choice in method determines what types of analyses the data can be used for. </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Full-length capture can be used to distinguish different </a:t>
            </a:r>
            <a:r>
              <a:rPr lang="en-US" b="1" dirty="0" err="1">
                <a:latin typeface="Helvetica Neue" panose="02000503000000020004" pitchFamily="2" charset="0"/>
                <a:ea typeface="Helvetica Neue" panose="02000503000000020004" pitchFamily="2" charset="0"/>
                <a:cs typeface="Helvetica Neue" panose="02000503000000020004" pitchFamily="2" charset="0"/>
              </a:rPr>
              <a:t>iso</a:t>
            </a:r>
            <a:r>
              <a:rPr lang="en-US" b="1" dirty="0">
                <a:latin typeface="Helvetica Neue" panose="02000503000000020004" pitchFamily="2" charset="0"/>
                <a:ea typeface="Helvetica Neue" panose="02000503000000020004" pitchFamily="2" charset="0"/>
                <a:cs typeface="Helvetica Neue" panose="02000503000000020004" pitchFamily="2" charset="0"/>
              </a:rPr>
              <a:t>-forms</a:t>
            </a:r>
            <a:r>
              <a:rPr lang="en-US" dirty="0">
                <a:latin typeface="Helvetica Neue" panose="02000503000000020004" pitchFamily="2" charset="0"/>
                <a:ea typeface="Helvetica Neue" panose="02000503000000020004" pitchFamily="2" charset="0"/>
                <a:cs typeface="Helvetica Neue" panose="02000503000000020004" pitchFamily="2" charset="0"/>
              </a:rPr>
              <a:t>, where tag-based method is best used for only </a:t>
            </a:r>
            <a:r>
              <a:rPr lang="en-US" b="1" dirty="0">
                <a:latin typeface="Helvetica Neue" panose="02000503000000020004" pitchFamily="2" charset="0"/>
                <a:ea typeface="Helvetica Neue" panose="02000503000000020004" pitchFamily="2" charset="0"/>
                <a:cs typeface="Helvetica Neue" panose="02000503000000020004" pitchFamily="2" charset="0"/>
              </a:rPr>
              <a:t>gene abundance</a:t>
            </a:r>
            <a:r>
              <a:rPr lang="en-US" dirty="0">
                <a:latin typeface="Helvetica Neue" panose="02000503000000020004" pitchFamily="2" charset="0"/>
                <a:ea typeface="Helvetica Neue" panose="02000503000000020004" pitchFamily="2" charset="0"/>
                <a:cs typeface="Helvetica Neue" panose="02000503000000020004" pitchFamily="2" charset="0"/>
              </a:rPr>
              <a: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b="1" dirty="0">
                <a:latin typeface="Helvetica Neue" panose="02000503000000020004" pitchFamily="2" charset="0"/>
                <a:ea typeface="Helvetica Neue" panose="02000503000000020004" pitchFamily="2" charset="0"/>
                <a:cs typeface="Helvetica Neue" panose="02000503000000020004" pitchFamily="2" charset="0"/>
              </a:rPr>
              <a:t>Tag-based 3’ counting techniques</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1 read per transcript</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Based on </a:t>
            </a:r>
            <a:r>
              <a:rPr lang="en-US" dirty="0" err="1">
                <a:latin typeface="Helvetica Neue" panose="02000503000000020004" pitchFamily="2" charset="0"/>
                <a:ea typeface="Helvetica Neue" panose="02000503000000020004" pitchFamily="2" charset="0"/>
                <a:cs typeface="Helvetica Neue" panose="02000503000000020004" pitchFamily="2" charset="0"/>
              </a:rPr>
              <a:t>polyA</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Expression analysis only</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Fewer reads per cell needed (~20K reads/cell 10x V3+)</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Less noise in expression patterns</a:t>
            </a:r>
          </a:p>
          <a:p>
            <a:pPr>
              <a:buFont typeface="Arial" panose="020B0604020202020204" pitchFamily="34" charset="0"/>
              <a:buChar char="•"/>
            </a:pPr>
            <a:r>
              <a:rPr lang="en-US" b="1" dirty="0">
                <a:latin typeface="Helvetica Neue" panose="02000503000000020004" pitchFamily="2" charset="0"/>
                <a:ea typeface="Helvetica Neue" panose="02000503000000020004" pitchFamily="2" charset="0"/>
                <a:cs typeface="Helvetica Neue" panose="02000503000000020004" pitchFamily="2" charset="0"/>
              </a:rPr>
              <a:t>Full-length</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Based on </a:t>
            </a:r>
            <a:r>
              <a:rPr lang="en-US" dirty="0" err="1">
                <a:latin typeface="Helvetica Neue" panose="02000503000000020004" pitchFamily="2" charset="0"/>
                <a:ea typeface="Helvetica Neue" panose="02000503000000020004" pitchFamily="2" charset="0"/>
                <a:cs typeface="Helvetica Neue" panose="02000503000000020004" pitchFamily="2" charset="0"/>
              </a:rPr>
              <a:t>polyA</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Expression analysis</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Splicing information</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The more information desired beyond expression, the higher the reads needed per cell (~50K reads/cell to 10M reads/cell)</a:t>
            </a:r>
          </a:p>
        </p:txBody>
      </p:sp>
    </p:spTree>
    <p:extLst>
      <p:ext uri="{BB962C8B-B14F-4D97-AF65-F5344CB8AC3E}">
        <p14:creationId xmlns:p14="http://schemas.microsoft.com/office/powerpoint/2010/main" val="343480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E30DB-1883-024B-803F-C7B0F4C3B954}"/>
              </a:ext>
            </a:extLst>
          </p:cNvPr>
          <p:cNvPicPr>
            <a:picLocks noChangeAspect="1"/>
          </p:cNvPicPr>
          <p:nvPr/>
        </p:nvPicPr>
        <p:blipFill rotWithShape="1">
          <a:blip r:embed="rId2"/>
          <a:srcRect t="34953" r="516" b="31651"/>
          <a:stretch/>
        </p:blipFill>
        <p:spPr>
          <a:xfrm>
            <a:off x="853727" y="2045623"/>
            <a:ext cx="9589573" cy="1781298"/>
          </a:xfrm>
          <a:prstGeom prst="rect">
            <a:avLst/>
          </a:prstGeom>
        </p:spPr>
      </p:pic>
      <p:sp>
        <p:nvSpPr>
          <p:cNvPr id="5" name="TextBox 4">
            <a:extLst>
              <a:ext uri="{FF2B5EF4-FFF2-40B4-BE49-F238E27FC236}">
                <a16:creationId xmlns:a16="http://schemas.microsoft.com/office/drawing/2014/main" id="{03C427FD-79CB-8B40-A0EA-7684542F3D02}"/>
              </a:ext>
            </a:extLst>
          </p:cNvPr>
          <p:cNvSpPr txBox="1"/>
          <p:nvPr/>
        </p:nvSpPr>
        <p:spPr>
          <a:xfrm>
            <a:off x="713509" y="513607"/>
            <a:ext cx="10984675" cy="1200329"/>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Challenges in single cell data analysis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Amplification artifacts</a:t>
            </a:r>
          </a:p>
          <a:p>
            <a:r>
              <a:rPr lang="en-US" dirty="0">
                <a:latin typeface="Helvetica Neue" panose="02000503000000020004" pitchFamily="2" charset="0"/>
                <a:ea typeface="Helvetica Neue" panose="02000503000000020004" pitchFamily="2" charset="0"/>
                <a:cs typeface="Helvetica Neue" panose="02000503000000020004" pitchFamily="2" charset="0"/>
              </a:rPr>
              <a:t>Dropouts</a:t>
            </a:r>
          </a:p>
        </p:txBody>
      </p:sp>
      <p:pic>
        <p:nvPicPr>
          <p:cNvPr id="3" name="Picture 2">
            <a:extLst>
              <a:ext uri="{FF2B5EF4-FFF2-40B4-BE49-F238E27FC236}">
                <a16:creationId xmlns:a16="http://schemas.microsoft.com/office/drawing/2014/main" id="{E61BB67D-BEF3-E442-BE99-70BA15630467}"/>
              </a:ext>
            </a:extLst>
          </p:cNvPr>
          <p:cNvPicPr>
            <a:picLocks noChangeAspect="1"/>
          </p:cNvPicPr>
          <p:nvPr/>
        </p:nvPicPr>
        <p:blipFill rotWithShape="1">
          <a:blip r:embed="rId3"/>
          <a:srcRect l="22559" t="5445" r="17053"/>
          <a:stretch/>
        </p:blipFill>
        <p:spPr>
          <a:xfrm>
            <a:off x="7915836" y="3696161"/>
            <a:ext cx="4276164" cy="2911116"/>
          </a:xfrm>
          <a:prstGeom prst="rect">
            <a:avLst/>
          </a:prstGeom>
        </p:spPr>
      </p:pic>
      <p:sp>
        <p:nvSpPr>
          <p:cNvPr id="2" name="TextBox 1">
            <a:extLst>
              <a:ext uri="{FF2B5EF4-FFF2-40B4-BE49-F238E27FC236}">
                <a16:creationId xmlns:a16="http://schemas.microsoft.com/office/drawing/2014/main" id="{8AA2218B-5C51-6745-BCD5-22F6681443CB}"/>
              </a:ext>
            </a:extLst>
          </p:cNvPr>
          <p:cNvSpPr txBox="1"/>
          <p:nvPr/>
        </p:nvSpPr>
        <p:spPr>
          <a:xfrm>
            <a:off x="545690" y="3826921"/>
            <a:ext cx="7610168" cy="2031325"/>
          </a:xfrm>
          <a:prstGeom prst="rect">
            <a:avLst/>
          </a:prstGeom>
          <a:noFill/>
        </p:spPr>
        <p:txBody>
          <a:bodyPr wrap="square" rtlCol="0">
            <a:spAutoFit/>
          </a:bodyPr>
          <a:lstStyle/>
          <a:p>
            <a:r>
              <a:rPr lang="en-US" dirty="0"/>
              <a:t>With high number of PCR cycles, some transcript become over represented in the final library</a:t>
            </a:r>
          </a:p>
          <a:p>
            <a:endParaRPr lang="en-US" dirty="0"/>
          </a:p>
          <a:p>
            <a:r>
              <a:rPr lang="en-US" dirty="0"/>
              <a:t>UMI are unique molecule identifier added to the transcript during RT step</a:t>
            </a:r>
          </a:p>
          <a:p>
            <a:endParaRPr lang="en-US" dirty="0"/>
          </a:p>
          <a:p>
            <a:r>
              <a:rPr lang="en-US" dirty="0"/>
              <a:t>UMI enable sequencing reads to be assigned to individual transcript molecules and removal of amplification noise and biases</a:t>
            </a:r>
          </a:p>
        </p:txBody>
      </p:sp>
    </p:spTree>
    <p:extLst>
      <p:ext uri="{BB962C8B-B14F-4D97-AF65-F5344CB8AC3E}">
        <p14:creationId xmlns:p14="http://schemas.microsoft.com/office/powerpoint/2010/main" val="183086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C58748-6084-8044-9CD2-B38FB250B559}"/>
              </a:ext>
            </a:extLst>
          </p:cNvPr>
          <p:cNvSpPr/>
          <p:nvPr/>
        </p:nvSpPr>
        <p:spPr>
          <a:xfrm>
            <a:off x="349623" y="1048593"/>
            <a:ext cx="11403107" cy="5293757"/>
          </a:xfrm>
          <a:prstGeom prst="rect">
            <a:avLst/>
          </a:prstGeom>
        </p:spPr>
        <p:txBody>
          <a:bodyPr wrap="square">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Cell Ranger is a set of analysis pipelines that process Chromium single-cell RNA-</a:t>
            </a:r>
            <a:r>
              <a:rPr lang="en-US" sz="1600" b="1" dirty="0" err="1">
                <a:latin typeface="Helvetica Neue" panose="02000503000000020004" pitchFamily="2" charset="0"/>
                <a:ea typeface="Helvetica Neue" panose="02000503000000020004" pitchFamily="2" charset="0"/>
                <a:cs typeface="Helvetica Neue" panose="02000503000000020004" pitchFamily="2" charset="0"/>
              </a:rPr>
              <a:t>seq</a:t>
            </a:r>
            <a:r>
              <a:rPr lang="en-US" sz="1600" b="1" dirty="0">
                <a:latin typeface="Helvetica Neue" panose="02000503000000020004" pitchFamily="2" charset="0"/>
                <a:ea typeface="Helvetica Neue" panose="02000503000000020004" pitchFamily="2" charset="0"/>
                <a:cs typeface="Helvetica Neue" panose="02000503000000020004" pitchFamily="2" charset="0"/>
              </a:rPr>
              <a:t> output </a:t>
            </a:r>
            <a:r>
              <a:rPr lang="en-US" sz="1600" dirty="0">
                <a:latin typeface="Helvetica Neue" panose="02000503000000020004" pitchFamily="2" charset="0"/>
                <a:ea typeface="Helvetica Neue" panose="02000503000000020004" pitchFamily="2" charset="0"/>
                <a:cs typeface="Helvetica Neue" panose="02000503000000020004" pitchFamily="2" charset="0"/>
              </a:rPr>
              <a:t>to align reads, generate gene-barcode matrices and perform clustering and gene expression analysis. Cell Ranger includes five pipelines relevant to single-cell gene expression experiments:</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cellranger mkfastq</a:t>
            </a:r>
            <a:r>
              <a:rPr lang="en-US" sz="1600" dirty="0">
                <a:latin typeface="Helvetica Neue" panose="02000503000000020004" pitchFamily="2" charset="0"/>
                <a:ea typeface="Helvetica Neue" panose="02000503000000020004" pitchFamily="2" charset="0"/>
                <a:cs typeface="Helvetica Neue" panose="02000503000000020004" pitchFamily="2" charset="0"/>
              </a:rPr>
              <a:t> demultiplexes raw base call (BCL) files generated by Illumina sequencers into FASTQ files. It is a wrapper around Illumina's bcl2fastq, with additional features that are specific to 10x libraries and a simplified sample sheet format.</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cellranger count</a:t>
            </a:r>
            <a:r>
              <a:rPr lang="en-US" sz="1600" dirty="0">
                <a:latin typeface="Helvetica Neue" panose="02000503000000020004" pitchFamily="2" charset="0"/>
                <a:ea typeface="Helvetica Neue" panose="02000503000000020004" pitchFamily="2" charset="0"/>
                <a:cs typeface="Helvetica Neue" panose="02000503000000020004" pitchFamily="2" charset="0"/>
              </a:rPr>
              <a:t> takes FASTQ files from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mkfastq</a:t>
            </a:r>
            <a:r>
              <a:rPr lang="en-US" sz="1600" dirty="0">
                <a:latin typeface="Helvetica Neue" panose="02000503000000020004" pitchFamily="2" charset="0"/>
                <a:ea typeface="Helvetica Neue" panose="02000503000000020004" pitchFamily="2" charset="0"/>
                <a:cs typeface="Helvetica Neue" panose="02000503000000020004" pitchFamily="2" charset="0"/>
              </a:rPr>
              <a:t> and performs alignment, filtering, barcode counting, and UMI counting. It uses the Chromium cellular barcodes to generate feature-barcode matrices, determine clusters, and perform gene expression analysis. The count pipeline can take input from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4">
                  <a:extLst>
                    <a:ext uri="{A12FA001-AC4F-418D-AE19-62706E023703}">
                      <ahyp:hlinkClr xmlns:ahyp="http://schemas.microsoft.com/office/drawing/2018/hyperlinkcolor" val="tx"/>
                    </a:ext>
                  </a:extLst>
                </a:hlinkClick>
              </a:rPr>
              <a:t>multiple sequencing runs</a:t>
            </a:r>
            <a:r>
              <a:rPr lang="en-US" sz="1600" dirty="0">
                <a:latin typeface="Helvetica Neue" panose="02000503000000020004" pitchFamily="2" charset="0"/>
                <a:ea typeface="Helvetica Neue" panose="02000503000000020004" pitchFamily="2" charset="0"/>
                <a:cs typeface="Helvetica Neue" panose="02000503000000020004" pitchFamily="2" charset="0"/>
              </a:rPr>
              <a:t> on the same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5">
                  <a:extLst>
                    <a:ext uri="{A12FA001-AC4F-418D-AE19-62706E023703}">
                      <ahyp:hlinkClr xmlns:ahyp="http://schemas.microsoft.com/office/drawing/2018/hyperlinkcolor" val="tx"/>
                    </a:ext>
                  </a:extLst>
                </a:hlinkClick>
              </a:rPr>
              <a:t>GEM well</a:t>
            </a:r>
            <a:r>
              <a:rPr lang="en-US" sz="1600" dirty="0">
                <a:latin typeface="Helvetica Neue" panose="02000503000000020004" pitchFamily="2" charset="0"/>
                <a:ea typeface="Helvetica Neue" panose="02000503000000020004" pitchFamily="2" charset="0"/>
                <a:cs typeface="Helvetica Neue" panose="02000503000000020004" pitchFamily="2" charset="0"/>
              </a:rPr>
              <a:t>. It can also processes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6">
                  <a:extLst>
                    <a:ext uri="{A12FA001-AC4F-418D-AE19-62706E023703}">
                      <ahyp:hlinkClr xmlns:ahyp="http://schemas.microsoft.com/office/drawing/2018/hyperlinkcolor" val="tx"/>
                    </a:ext>
                  </a:extLst>
                </a:hlinkClick>
              </a:rPr>
              <a:t>Feature Barcode</a:t>
            </a:r>
            <a:r>
              <a:rPr lang="en-US" sz="1600" dirty="0">
                <a:latin typeface="Helvetica Neue" panose="02000503000000020004" pitchFamily="2" charset="0"/>
                <a:ea typeface="Helvetica Neue" panose="02000503000000020004" pitchFamily="2" charset="0"/>
                <a:cs typeface="Helvetica Neue" panose="02000503000000020004" pitchFamily="2" charset="0"/>
              </a:rPr>
              <a:t> data alongside Gene Expression reads.</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7">
                  <a:extLst>
                    <a:ext uri="{A12FA001-AC4F-418D-AE19-62706E023703}">
                      <ahyp:hlinkClr xmlns:ahyp="http://schemas.microsoft.com/office/drawing/2018/hyperlinkcolor" val="tx"/>
                    </a:ext>
                  </a:extLst>
                </a:hlinkClick>
              </a:rPr>
              <a:t>cellranger aggr</a:t>
            </a:r>
            <a:r>
              <a:rPr lang="en-US" sz="1600" dirty="0">
                <a:latin typeface="Helvetica Neue" panose="02000503000000020004" pitchFamily="2" charset="0"/>
                <a:ea typeface="Helvetica Neue" panose="02000503000000020004" pitchFamily="2" charset="0"/>
                <a:cs typeface="Helvetica Neue" panose="02000503000000020004" pitchFamily="2" charset="0"/>
              </a:rPr>
              <a:t> aggregates outputs from multiple runs of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sz="1600" dirty="0">
                <a:latin typeface="Helvetica Neue" panose="02000503000000020004" pitchFamily="2" charset="0"/>
                <a:ea typeface="Helvetica Neue" panose="02000503000000020004" pitchFamily="2" charset="0"/>
                <a:cs typeface="Helvetica Neue" panose="02000503000000020004" pitchFamily="2" charset="0"/>
              </a:rPr>
              <a:t> count, normalizing those runs to the same sequencing depth and then recomputing the feature-barcode matrices and analysis on the combined data.</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8">
                  <a:extLst>
                    <a:ext uri="{A12FA001-AC4F-418D-AE19-62706E023703}">
                      <ahyp:hlinkClr xmlns:ahyp="http://schemas.microsoft.com/office/drawing/2018/hyperlinkcolor" val="tx"/>
                    </a:ext>
                  </a:extLst>
                </a:hlinkClick>
              </a:rPr>
              <a:t>cellranger reanalyze</a:t>
            </a:r>
            <a:r>
              <a:rPr lang="en-US" sz="1600" dirty="0">
                <a:latin typeface="Helvetica Neue" panose="02000503000000020004" pitchFamily="2" charset="0"/>
                <a:ea typeface="Helvetica Neue" panose="02000503000000020004" pitchFamily="2" charset="0"/>
                <a:cs typeface="Helvetica Neue" panose="02000503000000020004" pitchFamily="2" charset="0"/>
              </a:rPr>
              <a:t> reruns the dimensionality reduction, clustering, and gene expression algorithms using tunable parameter settings.</a:t>
            </a:r>
          </a:p>
          <a:p>
            <a:endParaRPr lang="en-US" sz="1600" dirty="0">
              <a:latin typeface="Helvetica Neue" panose="02000503000000020004" pitchFamily="2" charset="0"/>
              <a:ea typeface="Helvetica Neue" panose="02000503000000020004" pitchFamily="2" charset="0"/>
              <a:cs typeface="Helvetica Neue" panose="02000503000000020004" pitchFamily="2" charset="0"/>
              <a:hlinkClick r:id="rId9">
                <a:extLst>
                  <a:ext uri="{A12FA001-AC4F-418D-AE19-62706E023703}">
                    <ahyp:hlinkClr xmlns:ahyp="http://schemas.microsoft.com/office/drawing/2018/hyperlinkcolor" val="tx"/>
                  </a:ext>
                </a:extLst>
              </a:hlinkClick>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hlinkClick r:id="rId9">
                  <a:extLst>
                    <a:ext uri="{A12FA001-AC4F-418D-AE19-62706E023703}">
                      <ahyp:hlinkClr xmlns:ahyp="http://schemas.microsoft.com/office/drawing/2018/hyperlinkcolor" val="tx"/>
                    </a:ext>
                  </a:extLst>
                </a:hlinkClick>
              </a:rPr>
              <a:t>cellranger multi</a:t>
            </a:r>
            <a:r>
              <a:rPr lang="en-US" sz="1600" dirty="0">
                <a:latin typeface="Helvetica Neue" panose="02000503000000020004" pitchFamily="2" charset="0"/>
                <a:ea typeface="Helvetica Neue" panose="02000503000000020004" pitchFamily="2" charset="0"/>
                <a:cs typeface="Helvetica Neue" panose="02000503000000020004" pitchFamily="2" charset="0"/>
              </a:rPr>
              <a:t> is used to analyze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10">
                  <a:extLst>
                    <a:ext uri="{A12FA001-AC4F-418D-AE19-62706E023703}">
                      <ahyp:hlinkClr xmlns:ahyp="http://schemas.microsoft.com/office/drawing/2018/hyperlinkcolor" val="tx"/>
                    </a:ext>
                  </a:extLst>
                </a:hlinkClick>
              </a:rPr>
              <a:t>Cell Multiplexing</a:t>
            </a:r>
            <a:r>
              <a:rPr lang="en-US" sz="1600" dirty="0">
                <a:latin typeface="Helvetica Neue" panose="02000503000000020004" pitchFamily="2" charset="0"/>
                <a:ea typeface="Helvetica Neue" panose="02000503000000020004" pitchFamily="2" charset="0"/>
                <a:cs typeface="Helvetica Neue" panose="02000503000000020004" pitchFamily="2" charset="0"/>
              </a:rPr>
              <a:t> data. The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sz="1600" dirty="0">
                <a:latin typeface="Helvetica Neue" panose="02000503000000020004" pitchFamily="2" charset="0"/>
                <a:ea typeface="Helvetica Neue" panose="02000503000000020004" pitchFamily="2" charset="0"/>
                <a:cs typeface="Helvetica Neue" panose="02000503000000020004" pitchFamily="2" charset="0"/>
              </a:rPr>
              <a:t> multi pipeline also supports the analysis of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6">
                  <a:extLst>
                    <a:ext uri="{A12FA001-AC4F-418D-AE19-62706E023703}">
                      <ahyp:hlinkClr xmlns:ahyp="http://schemas.microsoft.com/office/drawing/2018/hyperlinkcolor" val="tx"/>
                    </a:ext>
                  </a:extLst>
                </a:hlinkClick>
              </a:rPr>
              <a:t>Feature Barcode</a:t>
            </a:r>
            <a:r>
              <a:rPr lang="en-US" sz="1600" dirty="0">
                <a:latin typeface="Helvetica Neue" panose="02000503000000020004" pitchFamily="2" charset="0"/>
                <a:ea typeface="Helvetica Neue" panose="02000503000000020004" pitchFamily="2" charset="0"/>
                <a:cs typeface="Helvetica Neue" panose="02000503000000020004" pitchFamily="2" charset="0"/>
              </a:rPr>
              <a:t> data</a:t>
            </a:r>
            <a:r>
              <a:rPr lang="en-US" dirty="0"/>
              <a:t>.</a:t>
            </a:r>
          </a:p>
        </p:txBody>
      </p:sp>
      <p:sp>
        <p:nvSpPr>
          <p:cNvPr id="3" name="TextBox 2">
            <a:extLst>
              <a:ext uri="{FF2B5EF4-FFF2-40B4-BE49-F238E27FC236}">
                <a16:creationId xmlns:a16="http://schemas.microsoft.com/office/drawing/2014/main" id="{B7B61583-8AF7-9545-A609-C2C40A1DBD05}"/>
              </a:ext>
            </a:extLst>
          </p:cNvPr>
          <p:cNvSpPr txBox="1"/>
          <p:nvPr/>
        </p:nvSpPr>
        <p:spPr>
          <a:xfrm>
            <a:off x="2232212" y="516279"/>
            <a:ext cx="6831106"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10X technology and Cell Ranger </a:t>
            </a:r>
          </a:p>
        </p:txBody>
      </p:sp>
    </p:spTree>
    <p:extLst>
      <p:ext uri="{BB962C8B-B14F-4D97-AF65-F5344CB8AC3E}">
        <p14:creationId xmlns:p14="http://schemas.microsoft.com/office/powerpoint/2010/main" val="381717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B4F4A5-CAD4-BE4C-88D7-97923586C8F8}"/>
              </a:ext>
            </a:extLst>
          </p:cNvPr>
          <p:cNvSpPr/>
          <p:nvPr/>
        </p:nvSpPr>
        <p:spPr>
          <a:xfrm>
            <a:off x="356260" y="3084249"/>
            <a:ext cx="11281558" cy="369332"/>
          </a:xfrm>
          <a:prstGeom prst="rect">
            <a:avLst/>
          </a:prstGeom>
        </p:spPr>
        <p:txBody>
          <a:bodyPr wrap="square">
            <a:spAutoFit/>
          </a:bodyPr>
          <a:lstStyle/>
          <a:p>
            <a:r>
              <a:rPr lang="en-US" dirty="0">
                <a:hlinkClick r:id="rId2"/>
              </a:rPr>
              <a:t>https://support.10xgenomics.com/single-cell-gene-expression/software/pipelines/latest/using/tutorial_in</a:t>
            </a:r>
            <a:endParaRPr lang="en-US" dirty="0"/>
          </a:p>
        </p:txBody>
      </p:sp>
      <p:sp>
        <p:nvSpPr>
          <p:cNvPr id="5" name="TextBox 4">
            <a:extLst>
              <a:ext uri="{FF2B5EF4-FFF2-40B4-BE49-F238E27FC236}">
                <a16:creationId xmlns:a16="http://schemas.microsoft.com/office/drawing/2014/main" id="{0ADF730D-4E4A-FE47-BB38-C585D015FA8B}"/>
              </a:ext>
            </a:extLst>
          </p:cNvPr>
          <p:cNvSpPr txBox="1"/>
          <p:nvPr/>
        </p:nvSpPr>
        <p:spPr>
          <a:xfrm>
            <a:off x="356260" y="1771778"/>
            <a:ext cx="10521538" cy="1200329"/>
          </a:xfrm>
          <a:prstGeom prst="rect">
            <a:avLst/>
          </a:prstGeom>
          <a:noFill/>
        </p:spPr>
        <p:txBody>
          <a:bodyPr wrap="square" rtlCol="0">
            <a:spAutoFit/>
          </a:bodyPr>
          <a:lstStyle/>
          <a:p>
            <a:pPr algn="ctr"/>
            <a:r>
              <a:rPr lang="en-US" b="1" dirty="0"/>
              <a:t>How to run the 10X </a:t>
            </a:r>
            <a:r>
              <a:rPr lang="en-US" b="1" dirty="0" err="1"/>
              <a:t>cellranger</a:t>
            </a:r>
            <a:r>
              <a:rPr lang="en-US" b="1" dirty="0"/>
              <a:t> software?</a:t>
            </a:r>
          </a:p>
          <a:p>
            <a:pPr algn="ctr"/>
            <a:endParaRPr lang="en-US" b="1" dirty="0"/>
          </a:p>
          <a:p>
            <a:pPr algn="ctr"/>
            <a:r>
              <a:rPr lang="en-US" b="1" dirty="0"/>
              <a:t>Pipeline download and installation</a:t>
            </a:r>
          </a:p>
          <a:p>
            <a:pPr algn="ctr"/>
            <a:endParaRPr lang="en-US" b="1" dirty="0"/>
          </a:p>
        </p:txBody>
      </p:sp>
    </p:spTree>
    <p:extLst>
      <p:ext uri="{BB962C8B-B14F-4D97-AF65-F5344CB8AC3E}">
        <p14:creationId xmlns:p14="http://schemas.microsoft.com/office/powerpoint/2010/main" val="2864171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1DE7-0074-6041-A0A5-53283AE39FE6}"/>
              </a:ext>
            </a:extLst>
          </p:cNvPr>
          <p:cNvSpPr>
            <a:spLocks noGrp="1"/>
          </p:cNvSpPr>
          <p:nvPr>
            <p:ph type="title"/>
          </p:nvPr>
        </p:nvSpPr>
        <p:spPr>
          <a:xfrm>
            <a:off x="425244" y="1482101"/>
            <a:ext cx="10515600" cy="1325563"/>
          </a:xfrm>
        </p:spPr>
        <p:txBody>
          <a:bodyPr>
            <a:noAutofit/>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Cellranger </a:t>
            </a:r>
            <a:r>
              <a:rPr lang="en-US" sz="1800" dirty="0" err="1">
                <a:latin typeface="Helvetica Neue" panose="02000503000000020004" pitchFamily="2" charset="0"/>
                <a:ea typeface="Helvetica Neue" panose="02000503000000020004" pitchFamily="2" charset="0"/>
                <a:cs typeface="Helvetica Neue" panose="02000503000000020004" pitchFamily="2" charset="0"/>
              </a:rPr>
              <a:t>mkfastq</a:t>
            </a:r>
            <a:r>
              <a:rPr lang="en-US" sz="1800" dirty="0">
                <a:latin typeface="Helvetica Neue" panose="02000503000000020004" pitchFamily="2" charset="0"/>
                <a:ea typeface="Helvetica Neue" panose="02000503000000020004" pitchFamily="2" charset="0"/>
                <a:cs typeface="Helvetica Neue" panose="02000503000000020004" pitchFamily="2" charset="0"/>
              </a:rPr>
              <a:t> produces :</a:t>
            </a:r>
            <a:br>
              <a:rPr lang="en-US" sz="1800" dirty="0">
                <a:latin typeface="Helvetica Neue" panose="02000503000000020004" pitchFamily="2" charset="0"/>
                <a:ea typeface="Helvetica Neue" panose="02000503000000020004" pitchFamily="2" charset="0"/>
                <a:cs typeface="Helvetica Neue" panose="02000503000000020004" pitchFamily="2" charset="0"/>
              </a:rPr>
            </a:br>
            <a:r>
              <a:rPr lang="en-US" sz="1800" dirty="0" err="1">
                <a:latin typeface="Helvetica Neue" panose="02000503000000020004" pitchFamily="2" charset="0"/>
                <a:ea typeface="Helvetica Neue" panose="02000503000000020004" pitchFamily="2" charset="0"/>
                <a:cs typeface="Helvetica Neue" panose="02000503000000020004" pitchFamily="2" charset="0"/>
              </a:rPr>
              <a:t>Index.fastq</a:t>
            </a:r>
            <a:r>
              <a:rPr lang="en-US" sz="1800" dirty="0">
                <a:latin typeface="Helvetica Neue" panose="02000503000000020004" pitchFamily="2" charset="0"/>
                <a:ea typeface="Helvetica Neue" panose="02000503000000020004" pitchFamily="2" charset="0"/>
                <a:cs typeface="Helvetica Neue" panose="02000503000000020004" pitchFamily="2" charset="0"/>
              </a:rPr>
              <a:t>; R1.fastq; R2.fastq</a:t>
            </a:r>
          </a:p>
        </p:txBody>
      </p:sp>
      <p:pic>
        <p:nvPicPr>
          <p:cNvPr id="5" name="Picture 4">
            <a:extLst>
              <a:ext uri="{FF2B5EF4-FFF2-40B4-BE49-F238E27FC236}">
                <a16:creationId xmlns:a16="http://schemas.microsoft.com/office/drawing/2014/main" id="{07134198-3ACD-E146-B88F-FB5C6ABCBAF9}"/>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6000" contrast="14000"/>
                    </a14:imgEffect>
                  </a14:imgLayer>
                </a14:imgProps>
              </a:ext>
            </a:extLst>
          </a:blip>
          <a:srcRect l="1538" t="23009"/>
          <a:stretch/>
        </p:blipFill>
        <p:spPr>
          <a:xfrm>
            <a:off x="950027" y="2446316"/>
            <a:ext cx="9466036" cy="3920919"/>
          </a:xfrm>
          <a:prstGeom prst="rect">
            <a:avLst/>
          </a:prstGeom>
        </p:spPr>
      </p:pic>
      <p:sp>
        <p:nvSpPr>
          <p:cNvPr id="3" name="TextBox 2">
            <a:extLst>
              <a:ext uri="{FF2B5EF4-FFF2-40B4-BE49-F238E27FC236}">
                <a16:creationId xmlns:a16="http://schemas.microsoft.com/office/drawing/2014/main" id="{4A08D2B2-9362-B040-A98E-4045CFB4D1A3}"/>
              </a:ext>
            </a:extLst>
          </p:cNvPr>
          <p:cNvSpPr txBox="1"/>
          <p:nvPr/>
        </p:nvSpPr>
        <p:spPr>
          <a:xfrm>
            <a:off x="2481247" y="445322"/>
            <a:ext cx="6831106"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Cell Ranger </a:t>
            </a:r>
            <a:r>
              <a:rPr lang="en-US" b="1" dirty="0" err="1">
                <a:latin typeface="Helvetica Neue" panose="02000503000000020004" pitchFamily="2" charset="0"/>
                <a:ea typeface="Helvetica Neue" panose="02000503000000020004" pitchFamily="2" charset="0"/>
                <a:cs typeface="Helvetica Neue" panose="02000503000000020004" pitchFamily="2" charset="0"/>
              </a:rPr>
              <a:t>mkfastq</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911721E1-CD1E-8446-9078-339EF7C8A0DD}"/>
              </a:ext>
            </a:extLst>
          </p:cNvPr>
          <p:cNvPicPr>
            <a:picLocks noChangeAspect="1"/>
          </p:cNvPicPr>
          <p:nvPr/>
        </p:nvPicPr>
        <p:blipFill>
          <a:blip r:embed="rId3"/>
          <a:stretch>
            <a:fillRect/>
          </a:stretch>
        </p:blipFill>
        <p:spPr>
          <a:xfrm>
            <a:off x="1836033" y="2537756"/>
            <a:ext cx="7694023" cy="1544804"/>
          </a:xfrm>
          <a:prstGeom prst="rect">
            <a:avLst/>
          </a:prstGeom>
        </p:spPr>
      </p:pic>
      <p:sp>
        <p:nvSpPr>
          <p:cNvPr id="7" name="TextBox 6">
            <a:extLst>
              <a:ext uri="{FF2B5EF4-FFF2-40B4-BE49-F238E27FC236}">
                <a16:creationId xmlns:a16="http://schemas.microsoft.com/office/drawing/2014/main" id="{36677F69-8D76-964A-9030-E39D519D44C1}"/>
              </a:ext>
            </a:extLst>
          </p:cNvPr>
          <p:cNvSpPr txBox="1"/>
          <p:nvPr/>
        </p:nvSpPr>
        <p:spPr>
          <a:xfrm>
            <a:off x="36040" y="4222109"/>
            <a:ext cx="1071154" cy="369332"/>
          </a:xfrm>
          <a:prstGeom prst="rect">
            <a:avLst/>
          </a:prstGeom>
          <a:noFill/>
        </p:spPr>
        <p:txBody>
          <a:bodyPr wrap="square" rtlCol="0">
            <a:spAutoFit/>
          </a:bodyPr>
          <a:lstStyle/>
          <a:p>
            <a:r>
              <a:rPr lang="en-US" dirty="0"/>
              <a:t>index</a:t>
            </a:r>
          </a:p>
        </p:txBody>
      </p:sp>
      <p:sp>
        <p:nvSpPr>
          <p:cNvPr id="8" name="TextBox 7">
            <a:extLst>
              <a:ext uri="{FF2B5EF4-FFF2-40B4-BE49-F238E27FC236}">
                <a16:creationId xmlns:a16="http://schemas.microsoft.com/office/drawing/2014/main" id="{FD387257-8B3F-6F44-AA83-64B798F9B757}"/>
              </a:ext>
            </a:extLst>
          </p:cNvPr>
          <p:cNvSpPr txBox="1"/>
          <p:nvPr/>
        </p:nvSpPr>
        <p:spPr>
          <a:xfrm>
            <a:off x="1300456" y="5040231"/>
            <a:ext cx="1071154" cy="369332"/>
          </a:xfrm>
          <a:prstGeom prst="rect">
            <a:avLst/>
          </a:prstGeom>
          <a:noFill/>
        </p:spPr>
        <p:txBody>
          <a:bodyPr wrap="square" rtlCol="0">
            <a:spAutoFit/>
          </a:bodyPr>
          <a:lstStyle/>
          <a:p>
            <a:r>
              <a:rPr lang="en-US" dirty="0"/>
              <a:t>Read1</a:t>
            </a:r>
          </a:p>
        </p:txBody>
      </p:sp>
      <p:sp>
        <p:nvSpPr>
          <p:cNvPr id="9" name="TextBox 8">
            <a:extLst>
              <a:ext uri="{FF2B5EF4-FFF2-40B4-BE49-F238E27FC236}">
                <a16:creationId xmlns:a16="http://schemas.microsoft.com/office/drawing/2014/main" id="{37596090-6453-004E-B97F-D0B5DA70E2A3}"/>
              </a:ext>
            </a:extLst>
          </p:cNvPr>
          <p:cNvSpPr txBox="1"/>
          <p:nvPr/>
        </p:nvSpPr>
        <p:spPr>
          <a:xfrm>
            <a:off x="1583485" y="5703733"/>
            <a:ext cx="1071154" cy="369332"/>
          </a:xfrm>
          <a:prstGeom prst="rect">
            <a:avLst/>
          </a:prstGeom>
          <a:noFill/>
        </p:spPr>
        <p:txBody>
          <a:bodyPr wrap="square" rtlCol="0">
            <a:spAutoFit/>
          </a:bodyPr>
          <a:lstStyle/>
          <a:p>
            <a:r>
              <a:rPr lang="en-US" dirty="0"/>
              <a:t>Read2</a:t>
            </a:r>
          </a:p>
        </p:txBody>
      </p:sp>
      <p:sp>
        <p:nvSpPr>
          <p:cNvPr id="10" name="Rectangle 9">
            <a:extLst>
              <a:ext uri="{FF2B5EF4-FFF2-40B4-BE49-F238E27FC236}">
                <a16:creationId xmlns:a16="http://schemas.microsoft.com/office/drawing/2014/main" id="{466CF981-4CC4-5A48-857F-96D38618B784}"/>
              </a:ext>
            </a:extLst>
          </p:cNvPr>
          <p:cNvSpPr/>
          <p:nvPr/>
        </p:nvSpPr>
        <p:spPr>
          <a:xfrm>
            <a:off x="425244" y="1095355"/>
            <a:ext cx="10975259" cy="369332"/>
          </a:xfrm>
          <a:prstGeom prst="rect">
            <a:avLst/>
          </a:prstGeom>
          <a:solidFill>
            <a:schemeClr val="accent4">
              <a:lumMod val="20000"/>
              <a:lumOff val="80000"/>
            </a:schemeClr>
          </a:solidFill>
          <a:ln>
            <a:solidFill>
              <a:schemeClr val="tx1"/>
            </a:solidFill>
          </a:ln>
        </p:spPr>
        <p:txBody>
          <a:bodyPr wrap="square">
            <a:spAutoFit/>
          </a:bodyPr>
          <a:lstStyle/>
          <a:p>
            <a:r>
              <a:rPr lang="en-US" dirty="0" err="1"/>
              <a:t>cellranger</a:t>
            </a:r>
            <a:r>
              <a:rPr lang="en-US" dirty="0"/>
              <a:t> </a:t>
            </a:r>
            <a:r>
              <a:rPr lang="en-US" dirty="0" err="1"/>
              <a:t>mkfastq</a:t>
            </a:r>
            <a:r>
              <a:rPr lang="en-US" dirty="0"/>
              <a:t> --id=</a:t>
            </a:r>
            <a:r>
              <a:rPr lang="en-US" dirty="0" err="1"/>
              <a:t>my_data</a:t>
            </a:r>
            <a:r>
              <a:rPr lang="en-US" dirty="0"/>
              <a:t> --run=/path/to/</a:t>
            </a:r>
            <a:r>
              <a:rPr lang="en-US" dirty="0" err="1"/>
              <a:t>bcl</a:t>
            </a:r>
            <a:r>
              <a:rPr lang="en-US" dirty="0"/>
              <a:t>  --csv=</a:t>
            </a:r>
            <a:r>
              <a:rPr lang="en-US" dirty="0" err="1"/>
              <a:t>samplesheet.csv</a:t>
            </a:r>
            <a:r>
              <a:rPr lang="en-US" dirty="0"/>
              <a:t>  </a:t>
            </a:r>
          </a:p>
        </p:txBody>
      </p:sp>
    </p:spTree>
    <p:extLst>
      <p:ext uri="{BB962C8B-B14F-4D97-AF65-F5344CB8AC3E}">
        <p14:creationId xmlns:p14="http://schemas.microsoft.com/office/powerpoint/2010/main" val="242947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26460C-7DB1-B547-88F5-3DADECC7E4A8}"/>
              </a:ext>
            </a:extLst>
          </p:cNvPr>
          <p:cNvSpPr txBox="1"/>
          <p:nvPr/>
        </p:nvSpPr>
        <p:spPr>
          <a:xfrm>
            <a:off x="4001728" y="179220"/>
            <a:ext cx="4729317" cy="369332"/>
          </a:xfrm>
          <a:prstGeom prst="rect">
            <a:avLst/>
          </a:prstGeom>
          <a:noFill/>
        </p:spPr>
        <p:txBody>
          <a:bodyPr wrap="square" rtlCol="0">
            <a:spAutoFit/>
          </a:bodyPr>
          <a:lstStyle/>
          <a:p>
            <a:pPr algn="ctr"/>
            <a:r>
              <a:rPr lang="en-US" b="1" dirty="0"/>
              <a:t>10X Cell Ranger count pipeline</a:t>
            </a:r>
          </a:p>
        </p:txBody>
      </p:sp>
      <p:pic>
        <p:nvPicPr>
          <p:cNvPr id="15" name="Picture 14">
            <a:extLst>
              <a:ext uri="{FF2B5EF4-FFF2-40B4-BE49-F238E27FC236}">
                <a16:creationId xmlns:a16="http://schemas.microsoft.com/office/drawing/2014/main" id="{3F33035E-291C-F44B-9935-8A5AEAA4A268}"/>
              </a:ext>
            </a:extLst>
          </p:cNvPr>
          <p:cNvPicPr>
            <a:picLocks noChangeAspect="1"/>
          </p:cNvPicPr>
          <p:nvPr/>
        </p:nvPicPr>
        <p:blipFill>
          <a:blip r:embed="rId2"/>
          <a:stretch>
            <a:fillRect/>
          </a:stretch>
        </p:blipFill>
        <p:spPr>
          <a:xfrm>
            <a:off x="4652974" y="587235"/>
            <a:ext cx="3596137" cy="6270765"/>
          </a:xfrm>
          <a:prstGeom prst="rect">
            <a:avLst/>
          </a:prstGeom>
        </p:spPr>
      </p:pic>
    </p:spTree>
    <p:extLst>
      <p:ext uri="{BB962C8B-B14F-4D97-AF65-F5344CB8AC3E}">
        <p14:creationId xmlns:p14="http://schemas.microsoft.com/office/powerpoint/2010/main" val="421901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68633-A555-8544-8EB4-B9A14171732A}"/>
              </a:ext>
            </a:extLst>
          </p:cNvPr>
          <p:cNvSpPr/>
          <p:nvPr/>
        </p:nvSpPr>
        <p:spPr>
          <a:xfrm>
            <a:off x="0" y="1143594"/>
            <a:ext cx="12192000" cy="5016758"/>
          </a:xfrm>
          <a:prstGeom prst="rect">
            <a:avLst/>
          </a:prstGeom>
        </p:spPr>
        <p:txBody>
          <a:bodyPr wrap="square">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Read trimming: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sz="1600" dirty="0">
                <a:latin typeface="Helvetica Neue" panose="02000503000000020004" pitchFamily="2" charset="0"/>
                <a:ea typeface="Helvetica Neue" panose="02000503000000020004" pitchFamily="2" charset="0"/>
                <a:cs typeface="Helvetica Neue" panose="02000503000000020004" pitchFamily="2" charset="0"/>
              </a:rPr>
              <a:t> only performs read trimming to 3’ gene expression assays.</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A full length cDNA construct is flanked by the 30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bp</a:t>
            </a:r>
            <a:r>
              <a:rPr lang="en-US" sz="1600" dirty="0">
                <a:latin typeface="Helvetica Neue" panose="02000503000000020004" pitchFamily="2" charset="0"/>
                <a:ea typeface="Helvetica Neue" panose="02000503000000020004" pitchFamily="2" charset="0"/>
                <a:cs typeface="Helvetica Neue" panose="02000503000000020004" pitchFamily="2" charset="0"/>
              </a:rPr>
              <a:t> template switch oligo (TSO) sequence on the 5’ end and poly-A on the 3’ end. </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Reads derived from short RNA molecules are more likely to contain either or both TSO and poly-A sequence than longer RNA molecules.</a:t>
            </a:r>
          </a:p>
          <a:p>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In order to improve mapping, the TSO sequence is trimmed from the 5’ end of read 2 and poly-A is trimmed from the 3’ end prior to alignment.</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Genome Alignment</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Cell Ranger uses an aligner called </a:t>
            </a:r>
            <a:r>
              <a:rPr lang="en-US" sz="1600" dirty="0">
                <a:latin typeface="Helvetica Neue" panose="02000503000000020004" pitchFamily="2" charset="0"/>
                <a:ea typeface="Helvetica Neue" panose="02000503000000020004" pitchFamily="2" charset="0"/>
                <a:cs typeface="Helvetica Neue" panose="02000503000000020004" pitchFamily="2" charset="0"/>
                <a:hlinkClick r:id="rId2"/>
              </a:rPr>
              <a:t>STAR</a:t>
            </a:r>
            <a:r>
              <a:rPr lang="en-US" sz="1600" dirty="0">
                <a:latin typeface="Helvetica Neue" panose="02000503000000020004" pitchFamily="2" charset="0"/>
                <a:ea typeface="Helvetica Neue" panose="02000503000000020004" pitchFamily="2" charset="0"/>
                <a:cs typeface="Helvetica Neue" panose="02000503000000020004" pitchFamily="2" charset="0"/>
              </a:rPr>
              <a:t>, which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peforms</a:t>
            </a:r>
            <a:r>
              <a:rPr lang="en-US" sz="1600" dirty="0">
                <a:latin typeface="Helvetica Neue" panose="02000503000000020004" pitchFamily="2" charset="0"/>
                <a:ea typeface="Helvetica Neue" panose="02000503000000020004" pitchFamily="2" charset="0"/>
                <a:cs typeface="Helvetica Neue" panose="02000503000000020004" pitchFamily="2" charset="0"/>
              </a:rPr>
              <a:t> splicing-aware alignment of reads to the genome. Cell Ranger then uses the transcript annotation GTF to categorize the reads into </a:t>
            </a:r>
            <a:r>
              <a:rPr lang="en-US" sz="1600" b="1"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1" dirty="0">
                <a:latin typeface="Helvetica Neue" panose="02000503000000020004" pitchFamily="2" charset="0"/>
                <a:ea typeface="Helvetica Neue" panose="02000503000000020004" pitchFamily="2" charset="0"/>
                <a:cs typeface="Helvetica Neue" panose="02000503000000020004" pitchFamily="2" charset="0"/>
              </a:rPr>
              <a:t>intronic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and </a:t>
            </a:r>
            <a:r>
              <a:rPr lang="en-US" sz="1600" b="1" dirty="0">
                <a:latin typeface="Helvetica Neue" panose="02000503000000020004" pitchFamily="2" charset="0"/>
                <a:ea typeface="Helvetica Neue" panose="02000503000000020004" pitchFamily="2" charset="0"/>
                <a:cs typeface="Helvetica Neue" panose="02000503000000020004" pitchFamily="2" charset="0"/>
              </a:rPr>
              <a:t>intergenic</a:t>
            </a:r>
            <a:r>
              <a:rPr lang="en-US" sz="1600" dirty="0">
                <a:latin typeface="Helvetica Neue" panose="02000503000000020004" pitchFamily="2" charset="0"/>
                <a:ea typeface="Helvetica Neue" panose="02000503000000020004" pitchFamily="2" charset="0"/>
                <a:cs typeface="Helvetica Neue" panose="02000503000000020004" pitchFamily="2" charset="0"/>
              </a:rPr>
              <a:t>, and by whether the reads align (confidently) to the genome. A read is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if at least 50% of it intersects an exon, intronic if it is non-</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and intersects an intron, and intergenic otherwise.</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MAPQ adjustment</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For reads that align to a single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locus but also align to 1 or more non-</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loci, the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locus is prioritized and the read is considered to be confidently mapped to the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locus with MAPQ 255.</a:t>
            </a:r>
          </a:p>
          <a:p>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a:t>
            </a:r>
            <a:endParaRPr lang="en-US" sz="16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DB1EFAFA-110B-8043-AD81-0AD46836EF65}"/>
              </a:ext>
            </a:extLst>
          </p:cNvPr>
          <p:cNvSpPr/>
          <p:nvPr/>
        </p:nvSpPr>
        <p:spPr>
          <a:xfrm>
            <a:off x="3555822" y="536760"/>
            <a:ext cx="4391587" cy="369332"/>
          </a:xfrm>
          <a:prstGeom prst="rect">
            <a:avLst/>
          </a:prstGeom>
        </p:spPr>
        <p:txBody>
          <a:bodyPr wrap="non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Gene Expression Algorithms Overview</a:t>
            </a:r>
          </a:p>
        </p:txBody>
      </p:sp>
    </p:spTree>
    <p:extLst>
      <p:ext uri="{BB962C8B-B14F-4D97-AF65-F5344CB8AC3E}">
        <p14:creationId xmlns:p14="http://schemas.microsoft.com/office/powerpoint/2010/main" val="37176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727826-7EE7-CC45-9A59-CB79187147A9}"/>
              </a:ext>
            </a:extLst>
          </p:cNvPr>
          <p:cNvSpPr/>
          <p:nvPr/>
        </p:nvSpPr>
        <p:spPr>
          <a:xfrm>
            <a:off x="3472126" y="895812"/>
            <a:ext cx="5105244" cy="369332"/>
          </a:xfrm>
          <a:prstGeom prst="rect">
            <a:avLst/>
          </a:prstGeom>
        </p:spPr>
        <p:txBody>
          <a:bodyPr wrap="none">
            <a:spAutoFit/>
          </a:bodyPr>
          <a:lstStyle/>
          <a:p>
            <a:pPr algn="ctr"/>
            <a:r>
              <a:rPr lang="en-US" b="1" dirty="0">
                <a:solidFill>
                  <a:srgbClr val="24292E"/>
                </a:solidFill>
                <a:latin typeface="Helvetica Neue" panose="02000503000000020004" pitchFamily="2" charset="0"/>
                <a:ea typeface="Helvetica Neue" panose="02000503000000020004" pitchFamily="2" charset="0"/>
                <a:cs typeface="Helvetica Neue" panose="02000503000000020004" pitchFamily="2" charset="0"/>
              </a:rPr>
              <a:t>Preprocessing (from reads to a count matrix)</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8" name="Diagram 7">
            <a:extLst>
              <a:ext uri="{FF2B5EF4-FFF2-40B4-BE49-F238E27FC236}">
                <a16:creationId xmlns:a16="http://schemas.microsoft.com/office/drawing/2014/main" id="{661B4848-4E33-6B46-9B4D-F21DDEDCB914}"/>
              </a:ext>
            </a:extLst>
          </p:cNvPr>
          <p:cNvGraphicFramePr/>
          <p:nvPr>
            <p:extLst>
              <p:ext uri="{D42A27DB-BD31-4B8C-83A1-F6EECF244321}">
                <p14:modId xmlns:p14="http://schemas.microsoft.com/office/powerpoint/2010/main" val="4261693537"/>
              </p:ext>
            </p:extLst>
          </p:nvPr>
        </p:nvGraphicFramePr>
        <p:xfrm>
          <a:off x="1960748"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1126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1D216-BF48-4943-93E5-6DC5F6C54675}"/>
              </a:ext>
            </a:extLst>
          </p:cNvPr>
          <p:cNvSpPr/>
          <p:nvPr/>
        </p:nvSpPr>
        <p:spPr>
          <a:xfrm>
            <a:off x="285006" y="529304"/>
            <a:ext cx="11507190" cy="1569660"/>
          </a:xfrm>
          <a:prstGeom prst="rect">
            <a:avLst/>
          </a:prstGeom>
        </p:spPr>
        <p:txBody>
          <a:bodyPr wrap="square">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Transcriptome Alignment</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Cell Ranger further aligns confidently mapped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and intronic reads to annotated transcripts by examining their compatibility with the transcriptome. As shown below, reads are classified based on whether they are sense or antisense and whether they are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exonic</a:t>
            </a:r>
            <a:r>
              <a:rPr lang="en-US" sz="1600" dirty="0">
                <a:latin typeface="Helvetica Neue" panose="02000503000000020004" pitchFamily="2" charset="0"/>
                <a:ea typeface="Helvetica Neue" panose="02000503000000020004" pitchFamily="2" charset="0"/>
                <a:cs typeface="Helvetica Neue" panose="02000503000000020004" pitchFamily="2" charset="0"/>
              </a:rPr>
              <a:t>, intronic, or have a splicing pattern compatible with transcript annotations associated with that gene. Cell Ranger prefers alignments with sense over antisense reads. A read is classified as antisense (purple) if it has any alignments to a transcript exon on the opposite strand and no sense alignments</a:t>
            </a:r>
          </a:p>
        </p:txBody>
      </p:sp>
      <p:pic>
        <p:nvPicPr>
          <p:cNvPr id="4" name="Picture 3">
            <a:extLst>
              <a:ext uri="{FF2B5EF4-FFF2-40B4-BE49-F238E27FC236}">
                <a16:creationId xmlns:a16="http://schemas.microsoft.com/office/drawing/2014/main" id="{0A94E541-033A-B542-928A-222D11E6CB40}"/>
              </a:ext>
            </a:extLst>
          </p:cNvPr>
          <p:cNvPicPr>
            <a:picLocks noChangeAspect="1"/>
          </p:cNvPicPr>
          <p:nvPr/>
        </p:nvPicPr>
        <p:blipFill>
          <a:blip r:embed="rId2"/>
          <a:stretch>
            <a:fillRect/>
          </a:stretch>
        </p:blipFill>
        <p:spPr>
          <a:xfrm>
            <a:off x="380012" y="2283630"/>
            <a:ext cx="7178882" cy="3998365"/>
          </a:xfrm>
          <a:prstGeom prst="rect">
            <a:avLst/>
          </a:prstGeom>
        </p:spPr>
      </p:pic>
      <p:sp>
        <p:nvSpPr>
          <p:cNvPr id="7" name="Rectangle 6">
            <a:extLst>
              <a:ext uri="{FF2B5EF4-FFF2-40B4-BE49-F238E27FC236}">
                <a16:creationId xmlns:a16="http://schemas.microsoft.com/office/drawing/2014/main" id="{0A9945AD-AFE8-7947-803F-8AA4167B4730}"/>
              </a:ext>
            </a:extLst>
          </p:cNvPr>
          <p:cNvSpPr/>
          <p:nvPr/>
        </p:nvSpPr>
        <p:spPr>
          <a:xfrm>
            <a:off x="6868142" y="3468601"/>
            <a:ext cx="4953992" cy="307777"/>
          </a:xfrm>
          <a:prstGeom prst="rect">
            <a:avLst/>
          </a:prstGeom>
        </p:spPr>
        <p:txBody>
          <a:bodyPr wrap="square">
            <a:spAutoFit/>
          </a:bodyPr>
          <a:lstStyle/>
          <a:p>
            <a:r>
              <a:rPr lang="en-US" sz="1400" dirty="0">
                <a:solidFill>
                  <a:srgbClr val="333333"/>
                </a:solidFill>
                <a:latin typeface="Helvetica Neue" panose="02000503000000020004" pitchFamily="2" charset="0"/>
                <a:ea typeface="Helvetica Neue" panose="02000503000000020004" pitchFamily="2" charset="0"/>
                <a:cs typeface="Helvetica Neue" panose="02000503000000020004" pitchFamily="2" charset="0"/>
              </a:rPr>
              <a:t>transcriptomic reads are carried forward to UMI counting. </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9A6127A2-8095-8C45-9973-B034DE7ED9EB}"/>
              </a:ext>
            </a:extLst>
          </p:cNvPr>
          <p:cNvSpPr/>
          <p:nvPr/>
        </p:nvSpPr>
        <p:spPr>
          <a:xfrm>
            <a:off x="6441924" y="5761902"/>
            <a:ext cx="3496022" cy="369332"/>
          </a:xfrm>
          <a:prstGeom prst="rect">
            <a:avLst/>
          </a:prstGeom>
        </p:spPr>
        <p:txBody>
          <a:bodyPr wrap="none">
            <a:spAutoFit/>
          </a:bodyPr>
          <a:lstStyle/>
          <a:p>
            <a:r>
              <a:rPr lang="en-US" dirty="0">
                <a:solidFill>
                  <a:srgbClr val="333333"/>
                </a:solidFill>
                <a:latin typeface="Open Sans"/>
              </a:rPr>
              <a:t>Cell Ranger ignores antisense reads</a:t>
            </a:r>
            <a:endParaRPr lang="en-US" dirty="0"/>
          </a:p>
        </p:txBody>
      </p:sp>
    </p:spTree>
    <p:extLst>
      <p:ext uri="{BB962C8B-B14F-4D97-AF65-F5344CB8AC3E}">
        <p14:creationId xmlns:p14="http://schemas.microsoft.com/office/powerpoint/2010/main" val="77772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FF8FE5-8651-894C-A08A-B0EE80C42E57}"/>
              </a:ext>
            </a:extLst>
          </p:cNvPr>
          <p:cNvSpPr/>
          <p:nvPr/>
        </p:nvSpPr>
        <p:spPr>
          <a:xfrm>
            <a:off x="452153" y="2251951"/>
            <a:ext cx="11542816" cy="2585323"/>
          </a:xfrm>
          <a:prstGeom prst="rect">
            <a:avLst/>
          </a:prstGeom>
        </p:spPr>
        <p:txBody>
          <a:bodyPr wrap="square">
            <a:spAutoFit/>
          </a:bodyPr>
          <a:lstStyle/>
          <a:p>
            <a:r>
              <a:rPr lang="en-US" dirty="0">
                <a:solidFill>
                  <a:srgbClr val="333333"/>
                </a:solidFill>
                <a:latin typeface="Open Sans"/>
              </a:rPr>
              <a:t>Starting in </a:t>
            </a:r>
            <a:r>
              <a:rPr lang="en-US" b="1" dirty="0">
                <a:solidFill>
                  <a:srgbClr val="333333"/>
                </a:solidFill>
                <a:latin typeface="Open Sans"/>
              </a:rPr>
              <a:t>Cell Ranger 7.0</a:t>
            </a:r>
            <a:r>
              <a:rPr lang="en-US" dirty="0">
                <a:solidFill>
                  <a:srgbClr val="333333"/>
                </a:solidFill>
                <a:latin typeface="Open Sans"/>
              </a:rPr>
              <a:t>, by default, the </a:t>
            </a:r>
            <a:r>
              <a:rPr lang="en-US" dirty="0" err="1"/>
              <a:t>cellranger</a:t>
            </a:r>
            <a:r>
              <a:rPr lang="en-US" dirty="0"/>
              <a:t> count</a:t>
            </a:r>
            <a:r>
              <a:rPr lang="en-US" dirty="0">
                <a:solidFill>
                  <a:srgbClr val="333333"/>
                </a:solidFill>
                <a:latin typeface="Open Sans"/>
              </a:rPr>
              <a:t> and </a:t>
            </a:r>
            <a:r>
              <a:rPr lang="en-US" dirty="0" err="1"/>
              <a:t>cellranger</a:t>
            </a:r>
            <a:r>
              <a:rPr lang="en-US" dirty="0"/>
              <a:t> multi</a:t>
            </a:r>
            <a:r>
              <a:rPr lang="en-US" dirty="0">
                <a:solidFill>
                  <a:srgbClr val="333333"/>
                </a:solidFill>
                <a:latin typeface="Open Sans"/>
              </a:rPr>
              <a:t> pipelines </a:t>
            </a:r>
            <a:r>
              <a:rPr lang="en-US" b="1" dirty="0">
                <a:solidFill>
                  <a:srgbClr val="333333"/>
                </a:solidFill>
                <a:latin typeface="Open Sans"/>
              </a:rPr>
              <a:t>will include intronic reads </a:t>
            </a:r>
            <a:r>
              <a:rPr lang="en-US" dirty="0">
                <a:solidFill>
                  <a:srgbClr val="333333"/>
                </a:solidFill>
                <a:latin typeface="Open Sans"/>
              </a:rPr>
              <a:t>for whole transcriptome gene expression analysis. Any reads that map in the sense orientation to a single gene - the reads labeled transcriptomic (blue) - are carried forward to UMI counting. </a:t>
            </a:r>
          </a:p>
          <a:p>
            <a:endParaRPr lang="en-US" dirty="0">
              <a:solidFill>
                <a:srgbClr val="333333"/>
              </a:solidFill>
              <a:latin typeface="Open Sans"/>
            </a:endParaRPr>
          </a:p>
          <a:p>
            <a:r>
              <a:rPr lang="en-US" dirty="0">
                <a:solidFill>
                  <a:srgbClr val="333333"/>
                </a:solidFill>
                <a:latin typeface="Open Sans"/>
              </a:rPr>
              <a:t>The default setting that includes intronic reads is recommended to maximize sensitivity, for example in </a:t>
            </a:r>
            <a:r>
              <a:rPr lang="en-US" dirty="0">
                <a:solidFill>
                  <a:srgbClr val="0071D9"/>
                </a:solidFill>
                <a:latin typeface="Open Sans"/>
                <a:hlinkClick r:id="rId2"/>
              </a:rPr>
              <a:t>cases</a:t>
            </a:r>
            <a:r>
              <a:rPr lang="en-US" dirty="0">
                <a:solidFill>
                  <a:srgbClr val="333333"/>
                </a:solidFill>
                <a:latin typeface="Open Sans"/>
              </a:rPr>
              <a:t> where the input to the assay consists of nuclei, as there may be high levels of intronic reads generated by </a:t>
            </a:r>
            <a:r>
              <a:rPr lang="en-US" dirty="0" err="1">
                <a:solidFill>
                  <a:srgbClr val="333333"/>
                </a:solidFill>
                <a:latin typeface="Open Sans"/>
              </a:rPr>
              <a:t>unspliced</a:t>
            </a:r>
            <a:r>
              <a:rPr lang="en-US" dirty="0">
                <a:solidFill>
                  <a:srgbClr val="333333"/>
                </a:solidFill>
                <a:latin typeface="Open Sans"/>
              </a:rPr>
              <a:t> transcripts.</a:t>
            </a:r>
          </a:p>
          <a:p>
            <a:endParaRPr lang="en-US" dirty="0">
              <a:solidFill>
                <a:srgbClr val="333333"/>
              </a:solidFill>
              <a:latin typeface="Open Sans"/>
            </a:endParaRPr>
          </a:p>
          <a:p>
            <a:r>
              <a:rPr lang="en-US" dirty="0"/>
              <a:t>The fraction of gDNA was a small percentage of total UMIs (0.08%) and was a consistent 7-8% of features regardless of transcript length for the PBMC dataset (10X)</a:t>
            </a:r>
          </a:p>
        </p:txBody>
      </p:sp>
    </p:spTree>
    <p:extLst>
      <p:ext uri="{BB962C8B-B14F-4D97-AF65-F5344CB8AC3E}">
        <p14:creationId xmlns:p14="http://schemas.microsoft.com/office/powerpoint/2010/main" val="75050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E218B9-9D06-5443-A8F5-71DD28A7E6F9}"/>
              </a:ext>
            </a:extLst>
          </p:cNvPr>
          <p:cNvSpPr/>
          <p:nvPr/>
        </p:nvSpPr>
        <p:spPr>
          <a:xfrm>
            <a:off x="83127" y="980935"/>
            <a:ext cx="11604812" cy="369332"/>
          </a:xfrm>
          <a:prstGeom prst="rect">
            <a:avLst/>
          </a:prstGeom>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Gene Expression Algorithms Overview</a:t>
            </a:r>
          </a:p>
        </p:txBody>
      </p:sp>
      <p:sp>
        <p:nvSpPr>
          <p:cNvPr id="2" name="Rectangle 1">
            <a:extLst>
              <a:ext uri="{FF2B5EF4-FFF2-40B4-BE49-F238E27FC236}">
                <a16:creationId xmlns:a16="http://schemas.microsoft.com/office/drawing/2014/main" id="{E5EB5E97-C768-FF48-A358-D41BA029A107}"/>
              </a:ext>
            </a:extLst>
          </p:cNvPr>
          <p:cNvSpPr/>
          <p:nvPr/>
        </p:nvSpPr>
        <p:spPr>
          <a:xfrm>
            <a:off x="178130" y="1902974"/>
            <a:ext cx="11604812" cy="3139321"/>
          </a:xfrm>
          <a:prstGeom prst="rect">
            <a:avLst/>
          </a:prstGeom>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Cell barcode and UMI filtering</a:t>
            </a:r>
          </a:p>
          <a:p>
            <a:pPr>
              <a:buFont typeface="Arial" panose="020B0604020202020204" pitchFamily="34" charset="0"/>
              <a:buChar char="•"/>
            </a:pPr>
            <a:r>
              <a:rPr lang="en-US" b="1" dirty="0">
                <a:latin typeface="Helvetica Neue" panose="02000503000000020004" pitchFamily="2" charset="0"/>
                <a:ea typeface="Helvetica Neue" panose="02000503000000020004" pitchFamily="2" charset="0"/>
                <a:cs typeface="Helvetica Neue" panose="02000503000000020004" pitchFamily="2" charset="0"/>
              </a:rPr>
              <a:t>Cell barcodes</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Must be on static list of known cell barcode sequences</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May be 1 mismatch away from the list if the mismatch occurs at a low- quality position (the barcode is then corrected).</a:t>
            </a:r>
          </a:p>
          <a:p>
            <a:pPr>
              <a:buFont typeface="Arial" panose="020B0604020202020204" pitchFamily="34" charset="0"/>
              <a:buChar char="•"/>
            </a:pPr>
            <a:r>
              <a:rPr lang="en-US" b="1" dirty="0">
                <a:latin typeface="Helvetica Neue" panose="02000503000000020004" pitchFamily="2" charset="0"/>
                <a:ea typeface="Helvetica Neue" panose="02000503000000020004" pitchFamily="2" charset="0"/>
                <a:cs typeface="Helvetica Neue" panose="02000503000000020004" pitchFamily="2" charset="0"/>
              </a:rPr>
              <a:t>UMIs (Unique Molecular Index)</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Must not be a homopolymer, e.g. AAAAAAAAAA</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Must not contain N</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Must not contain bases with base quality &lt; 10</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UMIs that are 1 mismatch away from a higher-count UMI are corrected to that UMI if they share a cell barcode and gene.</a:t>
            </a:r>
            <a:endParaRPr lang="en-US" b="0" i="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81903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125DF6-E7F5-FF4D-9819-EC096B27A0E0}"/>
              </a:ext>
            </a:extLst>
          </p:cNvPr>
          <p:cNvSpPr/>
          <p:nvPr/>
        </p:nvSpPr>
        <p:spPr>
          <a:xfrm>
            <a:off x="0" y="1238864"/>
            <a:ext cx="12192000" cy="4247317"/>
          </a:xfrm>
          <a:prstGeom prst="rect">
            <a:avLst/>
          </a:prstGeom>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Filtering cells (Cell Ranger)</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b="1" dirty="0">
                <a:latin typeface="Helvetica Neue" panose="02000503000000020004" pitchFamily="2" charset="0"/>
                <a:ea typeface="Helvetica Neue" panose="02000503000000020004" pitchFamily="2" charset="0"/>
                <a:cs typeface="Helvetica Neue" panose="02000503000000020004" pitchFamily="2" charset="0"/>
              </a:rPr>
              <a:t> 3.0 </a:t>
            </a:r>
            <a:r>
              <a:rPr lang="en-US" dirty="0">
                <a:latin typeface="Helvetica Neue" panose="02000503000000020004" pitchFamily="2" charset="0"/>
                <a:ea typeface="Helvetica Neue" panose="02000503000000020004" pitchFamily="2" charset="0"/>
                <a:cs typeface="Helvetica Neue" panose="02000503000000020004" pitchFamily="2" charset="0"/>
              </a:rPr>
              <a:t>introduces an improved cell-calling algorithm to identify populations of low RNA content cells, especially when low RNA content cells are mixed into a population of high RNA content cells. </a:t>
            </a:r>
          </a:p>
          <a:p>
            <a:r>
              <a:rPr lang="en-US" dirty="0" err="1">
                <a:latin typeface="Helvetica Neue" panose="02000503000000020004" pitchFamily="2" charset="0"/>
                <a:ea typeface="Helvetica Neue" panose="02000503000000020004" pitchFamily="2" charset="0"/>
                <a:cs typeface="Helvetica Neue" panose="02000503000000020004" pitchFamily="2" charset="0"/>
              </a:rPr>
              <a:t>E.g</a:t>
            </a:r>
            <a:r>
              <a:rPr lang="en-US" dirty="0">
                <a:latin typeface="Helvetica Neue" panose="02000503000000020004" pitchFamily="2" charset="0"/>
                <a:ea typeface="Helvetica Neue" panose="02000503000000020004" pitchFamily="2" charset="0"/>
                <a:cs typeface="Helvetica Neue" panose="02000503000000020004" pitchFamily="2" charset="0"/>
              </a:rPr>
              <a:t> tumor samples often contain large tumor cells mixed with smaller tumor infiltrating lymphocytes (TIL). </a:t>
            </a:r>
          </a:p>
          <a:p>
            <a:r>
              <a:rPr lang="en-US" dirty="0">
                <a:latin typeface="Helvetica Neue" panose="02000503000000020004" pitchFamily="2" charset="0"/>
                <a:ea typeface="Helvetica Neue" panose="02000503000000020004" pitchFamily="2" charset="0"/>
                <a:cs typeface="Helvetica Neue" panose="02000503000000020004" pitchFamily="2" charset="0"/>
              </a:rPr>
              <a:t>The new algorithm is based on the </a:t>
            </a:r>
            <a:r>
              <a:rPr lang="en-US" b="1" dirty="0" err="1">
                <a:latin typeface="Helvetica Neue" panose="02000503000000020004" pitchFamily="2" charset="0"/>
                <a:ea typeface="Helvetica Neue" panose="02000503000000020004" pitchFamily="2" charset="0"/>
                <a:cs typeface="Helvetica Neue" panose="02000503000000020004" pitchFamily="2" charset="0"/>
              </a:rPr>
              <a:t>EmptyDrops</a:t>
            </a:r>
            <a:r>
              <a:rPr lang="en-US" dirty="0">
                <a:latin typeface="Helvetica Neue" panose="02000503000000020004" pitchFamily="2" charset="0"/>
                <a:ea typeface="Helvetica Neue" panose="02000503000000020004" pitchFamily="2" charset="0"/>
                <a:cs typeface="Helvetica Neue" panose="02000503000000020004" pitchFamily="2" charset="0"/>
              </a:rPr>
              <a:t> method (</a:t>
            </a:r>
            <a:r>
              <a:rPr lang="en-US" dirty="0" err="1">
                <a:latin typeface="Helvetica Neue" panose="02000503000000020004" pitchFamily="2" charset="0"/>
                <a:ea typeface="Helvetica Neue" panose="02000503000000020004" pitchFamily="2" charset="0"/>
                <a:cs typeface="Helvetica Neue" panose="02000503000000020004" pitchFamily="2" charset="0"/>
              </a:rPr>
              <a:t>Lun</a:t>
            </a:r>
            <a:r>
              <a:rPr lang="en-US" dirty="0">
                <a:latin typeface="Helvetica Neue" panose="02000503000000020004" pitchFamily="2" charset="0"/>
                <a:ea typeface="Helvetica Neue" panose="02000503000000020004" pitchFamily="2" charset="0"/>
                <a:cs typeface="Helvetica Neue" panose="02000503000000020004" pitchFamily="2" charset="0"/>
              </a:rPr>
              <a:t> et al., 2018).</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The algorithm has two key steps:</a:t>
            </a:r>
          </a:p>
          <a:p>
            <a:pPr>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It uses a cutoff based on total UMI counts of each barcode to identify cells. This step identifies the primary mode of high RNA content cells.</a:t>
            </a:r>
          </a:p>
          <a:p>
            <a:pPr>
              <a:buFont typeface="+mj-lt"/>
              <a:buAutoNum type="arabicPeriod"/>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Then the algorithm uses the RNA profile of each remaining barcode to determine if it is an “empty” or a cell containing partition. This second step captures low RNA content cells whose total UMI counts may be similar to empty GEMs.</a:t>
            </a:r>
            <a:endParaRPr lang="en-US" b="0" i="0" dirty="0">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18164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EF83A9-05C3-2D4C-BB9B-BE25A1FB919D}"/>
              </a:ext>
            </a:extLst>
          </p:cNvPr>
          <p:cNvSpPr/>
          <p:nvPr/>
        </p:nvSpPr>
        <p:spPr>
          <a:xfrm>
            <a:off x="147918" y="396387"/>
            <a:ext cx="11672047" cy="2031325"/>
          </a:xfrm>
          <a:prstGeom prst="rect">
            <a:avLst/>
          </a:prstGeom>
        </p:spPr>
        <p:txBody>
          <a:bodyPr wrap="squar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Barcodes selection steps</a:t>
            </a: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The original cellranger cell calling algorithm is used to identify high RNA content cells, using a cutoff based on the total UMI count for each barcode. </a:t>
            </a: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In the second step, a set of barcodes with low UMI counts that likely represent ‘empty’ GEM partitions is selected. A model of the RNA profile of selected barcodes is created. This second step identifies cells that are clearly distinguishable from the profile of empty GEMs, even though they may have much lower RNA content than the largest cells in the experiment.</a:t>
            </a:r>
          </a:p>
        </p:txBody>
      </p:sp>
      <p:pic>
        <p:nvPicPr>
          <p:cNvPr id="6" name="Picture 5">
            <a:extLst>
              <a:ext uri="{FF2B5EF4-FFF2-40B4-BE49-F238E27FC236}">
                <a16:creationId xmlns:a16="http://schemas.microsoft.com/office/drawing/2014/main" id="{96EBBBD8-926D-4343-8639-4E29B754297B}"/>
              </a:ext>
            </a:extLst>
          </p:cNvPr>
          <p:cNvPicPr>
            <a:picLocks noChangeAspect="1"/>
          </p:cNvPicPr>
          <p:nvPr/>
        </p:nvPicPr>
        <p:blipFill>
          <a:blip r:embed="rId3"/>
          <a:stretch>
            <a:fillRect/>
          </a:stretch>
        </p:blipFill>
        <p:spPr>
          <a:xfrm>
            <a:off x="993588" y="2921300"/>
            <a:ext cx="4492812" cy="2955797"/>
          </a:xfrm>
          <a:prstGeom prst="rect">
            <a:avLst/>
          </a:prstGeom>
        </p:spPr>
      </p:pic>
      <p:pic>
        <p:nvPicPr>
          <p:cNvPr id="10" name="Picture 9">
            <a:extLst>
              <a:ext uri="{FF2B5EF4-FFF2-40B4-BE49-F238E27FC236}">
                <a16:creationId xmlns:a16="http://schemas.microsoft.com/office/drawing/2014/main" id="{965A26D9-41AD-7D4B-9D7A-F6CBCBBD1B82}"/>
              </a:ext>
            </a:extLst>
          </p:cNvPr>
          <p:cNvPicPr>
            <a:picLocks noChangeAspect="1"/>
          </p:cNvPicPr>
          <p:nvPr/>
        </p:nvPicPr>
        <p:blipFill>
          <a:blip r:embed="rId4"/>
          <a:stretch>
            <a:fillRect/>
          </a:stretch>
        </p:blipFill>
        <p:spPr>
          <a:xfrm>
            <a:off x="5847976" y="2878934"/>
            <a:ext cx="4560048" cy="3000032"/>
          </a:xfrm>
          <a:prstGeom prst="rect">
            <a:avLst/>
          </a:prstGeom>
        </p:spPr>
      </p:pic>
      <p:sp>
        <p:nvSpPr>
          <p:cNvPr id="11" name="TextBox 10">
            <a:extLst>
              <a:ext uri="{FF2B5EF4-FFF2-40B4-BE49-F238E27FC236}">
                <a16:creationId xmlns:a16="http://schemas.microsoft.com/office/drawing/2014/main" id="{6E0E6F5C-45B8-C044-A1E3-318542AAED12}"/>
              </a:ext>
            </a:extLst>
          </p:cNvPr>
          <p:cNvSpPr txBox="1"/>
          <p:nvPr/>
        </p:nvSpPr>
        <p:spPr>
          <a:xfrm>
            <a:off x="7267388" y="2657127"/>
            <a:ext cx="1721223" cy="369332"/>
          </a:xfrm>
          <a:prstGeom prst="rect">
            <a:avLst/>
          </a:prstGeom>
          <a:noFill/>
        </p:spPr>
        <p:txBody>
          <a:bodyPr wrap="square" rtlCol="0">
            <a:spAutoFit/>
          </a:bodyPr>
          <a:lstStyle/>
          <a:p>
            <a:r>
              <a:rPr lang="en-US" dirty="0"/>
              <a:t>Latest version</a:t>
            </a:r>
          </a:p>
        </p:txBody>
      </p:sp>
      <p:sp>
        <p:nvSpPr>
          <p:cNvPr id="12" name="TextBox 11">
            <a:extLst>
              <a:ext uri="{FF2B5EF4-FFF2-40B4-BE49-F238E27FC236}">
                <a16:creationId xmlns:a16="http://schemas.microsoft.com/office/drawing/2014/main" id="{24771DDA-E81C-AE47-A275-F340A4B03554}"/>
              </a:ext>
            </a:extLst>
          </p:cNvPr>
          <p:cNvSpPr txBox="1"/>
          <p:nvPr/>
        </p:nvSpPr>
        <p:spPr>
          <a:xfrm>
            <a:off x="1967752" y="2716516"/>
            <a:ext cx="1721223" cy="369332"/>
          </a:xfrm>
          <a:prstGeom prst="rect">
            <a:avLst/>
          </a:prstGeom>
          <a:noFill/>
        </p:spPr>
        <p:txBody>
          <a:bodyPr wrap="square" rtlCol="0">
            <a:spAutoFit/>
          </a:bodyPr>
          <a:lstStyle/>
          <a:p>
            <a:r>
              <a:rPr lang="en-US" dirty="0"/>
              <a:t>Earlier version</a:t>
            </a:r>
          </a:p>
        </p:txBody>
      </p:sp>
      <p:sp>
        <p:nvSpPr>
          <p:cNvPr id="7" name="TextBox 6">
            <a:extLst>
              <a:ext uri="{FF2B5EF4-FFF2-40B4-BE49-F238E27FC236}">
                <a16:creationId xmlns:a16="http://schemas.microsoft.com/office/drawing/2014/main" id="{28CA653F-CAD0-4A4C-93C2-0EE0CFEAC598}"/>
              </a:ext>
            </a:extLst>
          </p:cNvPr>
          <p:cNvSpPr txBox="1"/>
          <p:nvPr/>
        </p:nvSpPr>
        <p:spPr>
          <a:xfrm>
            <a:off x="8459839" y="3666250"/>
            <a:ext cx="2309761" cy="369332"/>
          </a:xfrm>
          <a:prstGeom prst="rect">
            <a:avLst/>
          </a:prstGeom>
          <a:noFill/>
        </p:spPr>
        <p:txBody>
          <a:bodyPr wrap="square" rtlCol="0">
            <a:spAutoFit/>
          </a:bodyPr>
          <a:lstStyle/>
          <a:p>
            <a:r>
              <a:rPr lang="en-US" dirty="0"/>
              <a:t>“Rescued” barcodes</a:t>
            </a:r>
          </a:p>
        </p:txBody>
      </p:sp>
      <p:cxnSp>
        <p:nvCxnSpPr>
          <p:cNvPr id="3" name="Straight Arrow Connector 2">
            <a:extLst>
              <a:ext uri="{FF2B5EF4-FFF2-40B4-BE49-F238E27FC236}">
                <a16:creationId xmlns:a16="http://schemas.microsoft.com/office/drawing/2014/main" id="{E98012E3-92DE-104D-94A9-9B50042CACA1}"/>
              </a:ext>
            </a:extLst>
          </p:cNvPr>
          <p:cNvCxnSpPr/>
          <p:nvPr/>
        </p:nvCxnSpPr>
        <p:spPr>
          <a:xfrm flipH="1">
            <a:off x="7919883" y="3834579"/>
            <a:ext cx="471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199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5B6D94-3E3B-244E-9E45-353FFE6DEBEE}"/>
              </a:ext>
            </a:extLst>
          </p:cNvPr>
          <p:cNvSpPr txBox="1"/>
          <p:nvPr/>
        </p:nvSpPr>
        <p:spPr>
          <a:xfrm>
            <a:off x="386830" y="1076632"/>
            <a:ext cx="11443063" cy="2585323"/>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Alternative</a:t>
            </a:r>
            <a:r>
              <a:rPr lang="en-US" dirty="0"/>
              <a:t> </a:t>
            </a:r>
            <a:r>
              <a:rPr lang="en-US" b="1" dirty="0">
                <a:latin typeface="Helvetica Neue" panose="02000503000000020004" pitchFamily="2" charset="0"/>
                <a:ea typeface="Helvetica Neue" panose="02000503000000020004" pitchFamily="2" charset="0"/>
                <a:cs typeface="Helvetica Neue" panose="02000503000000020004" pitchFamily="2" charset="0"/>
              </a:rPr>
              <a:t>pipelines</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10X data or other </a:t>
            </a:r>
            <a:r>
              <a:rPr lang="en-US" dirty="0" err="1">
                <a:latin typeface="Helvetica Neue" panose="02000503000000020004" pitchFamily="2" charset="0"/>
                <a:ea typeface="Helvetica Neue" panose="02000503000000020004" pitchFamily="2" charset="0"/>
                <a:cs typeface="Helvetica Neue" panose="02000503000000020004" pitchFamily="2" charset="0"/>
              </a:rPr>
              <a:t>scRNAseq</a:t>
            </a:r>
            <a:r>
              <a:rPr lang="en-US" dirty="0">
                <a:latin typeface="Helvetica Neue" panose="02000503000000020004" pitchFamily="2" charset="0"/>
                <a:ea typeface="Helvetica Neue" panose="02000503000000020004" pitchFamily="2" charset="0"/>
                <a:cs typeface="Helvetica Neue" panose="02000503000000020004" pitchFamily="2" charset="0"/>
              </a:rPr>
              <a:t> technologies can also rely on independent pipelines</a:t>
            </a:r>
          </a:p>
          <a:p>
            <a:endParaRPr lang="en-US" dirty="0"/>
          </a:p>
          <a:p>
            <a:r>
              <a:rPr lang="en-US" dirty="0" err="1"/>
              <a:t>STARsolo</a:t>
            </a:r>
            <a:endParaRPr lang="en-US" dirty="0"/>
          </a:p>
          <a:p>
            <a:endParaRPr lang="en-US" dirty="0"/>
          </a:p>
          <a:p>
            <a:r>
              <a:rPr lang="en-US" dirty="0" err="1"/>
              <a:t>Alevin</a:t>
            </a:r>
            <a:endParaRPr lang="en-US" dirty="0"/>
          </a:p>
          <a:p>
            <a:endParaRPr lang="en-US" dirty="0"/>
          </a:p>
          <a:p>
            <a:r>
              <a:rPr lang="en-US" dirty="0" err="1"/>
              <a:t>dropEst</a:t>
            </a:r>
            <a:endParaRPr lang="en-US" dirty="0"/>
          </a:p>
        </p:txBody>
      </p:sp>
    </p:spTree>
    <p:extLst>
      <p:ext uri="{BB962C8B-B14F-4D97-AF65-F5344CB8AC3E}">
        <p14:creationId xmlns:p14="http://schemas.microsoft.com/office/powerpoint/2010/main" val="406073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2373E5C-8366-2047-BB59-DAB2EB8AFA2C}"/>
              </a:ext>
            </a:extLst>
          </p:cNvPr>
          <p:cNvGraphicFramePr>
            <a:graphicFrameLocks noGrp="1"/>
          </p:cNvGraphicFramePr>
          <p:nvPr>
            <p:extLst>
              <p:ext uri="{D42A27DB-BD31-4B8C-83A1-F6EECF244321}">
                <p14:modId xmlns:p14="http://schemas.microsoft.com/office/powerpoint/2010/main" val="2452864470"/>
              </p:ext>
            </p:extLst>
          </p:nvPr>
        </p:nvGraphicFramePr>
        <p:xfrm>
          <a:off x="83125" y="1330883"/>
          <a:ext cx="12062012" cy="4827536"/>
        </p:xfrm>
        <a:graphic>
          <a:graphicData uri="http://schemas.openxmlformats.org/drawingml/2006/table">
            <a:tbl>
              <a:tblPr/>
              <a:tblGrid>
                <a:gridCol w="1654223">
                  <a:extLst>
                    <a:ext uri="{9D8B030D-6E8A-4147-A177-3AD203B41FA5}">
                      <a16:colId xmlns:a16="http://schemas.microsoft.com/office/drawing/2014/main" val="593349214"/>
                    </a:ext>
                  </a:extLst>
                </a:gridCol>
                <a:gridCol w="10407789">
                  <a:extLst>
                    <a:ext uri="{9D8B030D-6E8A-4147-A177-3AD203B41FA5}">
                      <a16:colId xmlns:a16="http://schemas.microsoft.com/office/drawing/2014/main" val="1831288801"/>
                    </a:ext>
                  </a:extLst>
                </a:gridCol>
              </a:tblGrid>
              <a:tr h="244100">
                <a:tc>
                  <a:txBody>
                    <a:bodyPr/>
                    <a:lstStyle/>
                    <a:p>
                      <a:pPr algn="l" fontAlgn="b"/>
                      <a:r>
                        <a:rPr lang="en-US" sz="1400" b="1">
                          <a:effectLst/>
                          <a:latin typeface="Helvetica Neue" panose="02000503000000020004" pitchFamily="2" charset="0"/>
                          <a:ea typeface="Helvetica Neue" panose="02000503000000020004" pitchFamily="2" charset="0"/>
                          <a:cs typeface="Helvetica Neue" panose="02000503000000020004" pitchFamily="2" charset="0"/>
                        </a:rPr>
                        <a:t>Argument</a:t>
                      </a:r>
                    </a:p>
                  </a:txBody>
                  <a:tcPr marL="4995" marR="4995" marT="4995" marB="4995" anchor="b">
                    <a:lnL>
                      <a:noFill/>
                    </a:lnL>
                    <a:lnR>
                      <a:noFill/>
                    </a:lnR>
                    <a:lnT>
                      <a:noFill/>
                    </a:lnT>
                    <a:lnB w="9525" cap="flat" cmpd="sng" algn="ctr">
                      <a:solidFill>
                        <a:srgbClr val="DDDDDD"/>
                      </a:solidFill>
                      <a:prstDash val="solid"/>
                      <a:round/>
                      <a:headEnd type="none" w="med" len="med"/>
                      <a:tailEnd type="none" w="med" len="med"/>
                    </a:lnB>
                    <a:solidFill>
                      <a:schemeClr val="accent5"/>
                    </a:solidFill>
                  </a:tcPr>
                </a:tc>
                <a:tc>
                  <a:txBody>
                    <a:bodyPr/>
                    <a:lstStyle/>
                    <a:p>
                      <a:pPr algn="l" fontAlgn="b"/>
                      <a:r>
                        <a:rPr lang="en-US" sz="1400" b="1" dirty="0">
                          <a:effectLst/>
                          <a:latin typeface="Helvetica Neue" panose="02000503000000020004" pitchFamily="2" charset="0"/>
                          <a:ea typeface="Helvetica Neue" panose="02000503000000020004" pitchFamily="2" charset="0"/>
                          <a:cs typeface="Helvetica Neue" panose="02000503000000020004" pitchFamily="2" charset="0"/>
                        </a:rPr>
                        <a:t>Description</a:t>
                      </a:r>
                    </a:p>
                  </a:txBody>
                  <a:tcPr marL="4995" marR="4995" marT="4995" marB="4995" anchor="b">
                    <a:lnL>
                      <a:noFill/>
                    </a:lnL>
                    <a:lnR>
                      <a:noFill/>
                    </a:lnR>
                    <a:lnT>
                      <a:noFill/>
                    </a:lnT>
                    <a:lnB w="9525" cap="flat" cmpd="sng" algn="ctr">
                      <a:solidFill>
                        <a:srgbClr val="DDDDDD"/>
                      </a:solidFill>
                      <a:prstDash val="solid"/>
                      <a:round/>
                      <a:headEnd type="none" w="med" len="med"/>
                      <a:tailEnd type="none" w="med" len="med"/>
                    </a:lnB>
                    <a:solidFill>
                      <a:schemeClr val="accent5"/>
                    </a:solidFill>
                  </a:tcPr>
                </a:tc>
                <a:extLst>
                  <a:ext uri="{0D108BD9-81ED-4DB2-BD59-A6C34878D82A}">
                    <a16:rowId xmlns:a16="http://schemas.microsoft.com/office/drawing/2014/main" val="3552303809"/>
                  </a:ext>
                </a:extLst>
              </a:tr>
              <a:tr h="244100">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--id</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A unique run ID string: e.g. sample345</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97130433"/>
                  </a:ext>
                </a:extLst>
              </a:tr>
              <a:tr h="425353">
                <a:tc>
                  <a:txBody>
                    <a:bodyPr/>
                    <a:lstStyle/>
                    <a:p>
                      <a:pPr fontAlgn="t"/>
                      <a:r>
                        <a:rPr lang="en-US" sz="1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--fastqs</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Path of the fastq_path folder generated by </a:t>
                      </a:r>
                      <a:r>
                        <a:rPr lang="en-US" sz="1400" dirty="0" err="1">
                          <a:effectLst/>
                          <a:latin typeface="Helvetica Neue" panose="02000503000000020004" pitchFamily="2" charset="0"/>
                          <a:ea typeface="Helvetica Neue" panose="02000503000000020004" pitchFamily="2" charset="0"/>
                          <a:cs typeface="Helvetica Neue" panose="02000503000000020004" pitchFamily="2" charset="0"/>
                        </a:rPr>
                        <a:t>cellranger</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effectLst/>
                          <a:latin typeface="Helvetica Neue" panose="02000503000000020004" pitchFamily="2" charset="0"/>
                          <a:ea typeface="Helvetica Neue" panose="02000503000000020004" pitchFamily="2" charset="0"/>
                          <a:cs typeface="Helvetica Neue" panose="02000503000000020004" pitchFamily="2" charset="0"/>
                        </a:rPr>
                        <a:t>mkfastq</a:t>
                      </a: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3488179616"/>
                  </a:ext>
                </a:extLst>
              </a:tr>
              <a:tr h="477282">
                <a:tc>
                  <a:txBody>
                    <a:bodyPr/>
                    <a:lstStyle/>
                    <a:p>
                      <a:pPr fontAlgn="t"/>
                      <a:r>
                        <a:rPr lang="en-US" sz="1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--libraries</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Path to a </a:t>
                      </a:r>
                      <a:r>
                        <a:rPr lang="en-US" sz="1400" dirty="0" err="1">
                          <a:effectLst/>
                          <a:latin typeface="Helvetica Neue" panose="02000503000000020004" pitchFamily="2" charset="0"/>
                          <a:ea typeface="Helvetica Neue" panose="02000503000000020004" pitchFamily="2" charset="0"/>
                          <a:cs typeface="Helvetica Neue" panose="02000503000000020004" pitchFamily="2" charset="0"/>
                        </a:rPr>
                        <a:t>libraries.csv</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file declaring FASTQ paths and library types of input libraries. Required for feature-barcoding analysis. See </a:t>
                      </a:r>
                      <a:r>
                        <a:rPr lang="en-US" sz="1400" u="none" strike="noStrike" dirty="0">
                          <a:solidFill>
                            <a:srgbClr val="009DDB"/>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Feature Barcoding Analysis</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page for details. When using this argument, --fastqs and --sample must not be passed.</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30809351"/>
                  </a:ext>
                </a:extLst>
              </a:tr>
              <a:tr h="540545">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--sample</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Sample name as specified in the sample sheet supplied to cellranger </a:t>
                      </a:r>
                      <a:r>
                        <a:rPr lang="en-US" sz="1400" dirty="0" err="1">
                          <a:effectLst/>
                          <a:latin typeface="Helvetica Neue" panose="02000503000000020004" pitchFamily="2" charset="0"/>
                          <a:ea typeface="Helvetica Neue" panose="02000503000000020004" pitchFamily="2" charset="0"/>
                          <a:cs typeface="Helvetica Neue" panose="02000503000000020004" pitchFamily="2" charset="0"/>
                        </a:rPr>
                        <a:t>mkfastq</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a:t>
                      </a:r>
                      <a:br>
                        <a:rPr lang="en-US" sz="1400" dirty="0">
                          <a:effectLst/>
                          <a:latin typeface="Helvetica Neue" panose="02000503000000020004" pitchFamily="2" charset="0"/>
                          <a:ea typeface="Helvetica Neue" panose="02000503000000020004" pitchFamily="2" charset="0"/>
                          <a:cs typeface="Helvetica Neue" panose="02000503000000020004" pitchFamily="2" charset="0"/>
                        </a:rPr>
                      </a:br>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799105449"/>
                  </a:ext>
                </a:extLst>
              </a:tr>
              <a:tr h="419388">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--transcriptome</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buFont typeface="Arial" panose="020B0604020202020204" pitchFamily="34" charset="0"/>
                        <a:buNone/>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Path to the Cell Ranger compatible transcriptome reference</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989619077"/>
                  </a:ext>
                </a:extLst>
              </a:tr>
              <a:tr h="392948">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--feature-ref</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Path to a Feature Reference CSV file declaring the Feature Barcoding reagents in use in the experiment. </a:t>
                      </a:r>
                    </a:p>
                    <a:p>
                      <a:pPr fontAlgn="t"/>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54470539"/>
                  </a:ext>
                </a:extLst>
              </a:tr>
              <a:tr h="244100">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--expect-cells</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(optional) Expected number of recovered cells.</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18786607"/>
                  </a:ext>
                </a:extLst>
              </a:tr>
              <a:tr h="318901">
                <a:tc>
                  <a:txBody>
                    <a:bodyPr/>
                    <a:lstStyle/>
                    <a:p>
                      <a:pPr fontAlgn="t"/>
                      <a:r>
                        <a:rPr lang="en-US" sz="1400" b="1">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--force-cells</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(optional) Force pipeline to use this number of cells, bypassing the cell detection algorithm. </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4006300886"/>
                  </a:ext>
                </a:extLst>
              </a:tr>
              <a:tr h="244100">
                <a:tc>
                  <a:txBody>
                    <a:bodyPr/>
                    <a:lstStyle/>
                    <a:p>
                      <a:pPr fontAlgn="t"/>
                      <a:r>
                        <a:rPr lang="en-US" sz="1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--chemistry</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buFont typeface="Arial" panose="020B0604020202020204" pitchFamily="34" charset="0"/>
                        <a:buNone/>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(optional) </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81592085"/>
                  </a:ext>
                </a:extLst>
              </a:tr>
              <a:tr h="274277">
                <a:tc>
                  <a:txBody>
                    <a:bodyPr/>
                    <a:lstStyle/>
                    <a:p>
                      <a:pPr fontAlgn="t"/>
                      <a:r>
                        <a:rPr lang="en-US" sz="1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--r1-length</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(optional) </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3149872824"/>
                  </a:ext>
                </a:extLst>
              </a:tr>
              <a:tr h="416277">
                <a:tc>
                  <a:txBody>
                    <a:bodyPr/>
                    <a:lstStyle/>
                    <a:p>
                      <a:pPr fontAlgn="t"/>
                      <a:r>
                        <a:rPr lang="en-US" sz="1400" b="1"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--r2-length</a:t>
                      </a: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(optional) Hard-trim the input R2 sequence to this length.</a:t>
                      </a:r>
                    </a:p>
                    <a:p>
                      <a:pPr fontAlgn="t"/>
                      <a:endParaRPr lang="en-US" sz="14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4995" marR="4995" marT="4995" marB="499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807661040"/>
                  </a:ext>
                </a:extLst>
              </a:tr>
              <a:tr h="416277">
                <a:tc>
                  <a:txBody>
                    <a:bodyPr/>
                    <a:lstStyle/>
                    <a:p>
                      <a:pPr marL="0" algn="l" defTabSz="914400" rtl="0" eaLnBrk="1" fontAlgn="t" latinLnBrk="0" hangingPunct="1"/>
                      <a:r>
                        <a:rPr lang="en-US" sz="1400" b="1" kern="1200" dirty="0">
                          <a:solidFill>
                            <a:srgbClr val="333333"/>
                          </a:solidFill>
                          <a:effectLst/>
                          <a:latin typeface="Helvetica Neue" panose="02000503000000020004" pitchFamily="2" charset="0"/>
                          <a:ea typeface="Helvetica Neue" panose="02000503000000020004" pitchFamily="2" charset="0"/>
                          <a:cs typeface="Helvetica Neue" panose="02000503000000020004" pitchFamily="2" charset="0"/>
                        </a:rPr>
                        <a:t>--include-introns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algn="l" defTabSz="914400" rtl="0" eaLnBrk="1" fontAlgn="t" latinLnBrk="0" hangingPunct="1"/>
                      <a:r>
                        <a:rPr lang="en-US" sz="1400" kern="12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(optional) Add this flag to count reads mapping to intronic regions. This may improve sensitivity for samples with a significant amount of pre-mRNA molecules, such as nuclei. This flag should be used instead of the deprecated pre-mRNA reference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743271518"/>
                  </a:ext>
                </a:extLst>
              </a:tr>
            </a:tbl>
          </a:graphicData>
        </a:graphic>
      </p:graphicFrame>
      <p:sp>
        <p:nvSpPr>
          <p:cNvPr id="5" name="Rectangle 2">
            <a:extLst>
              <a:ext uri="{FF2B5EF4-FFF2-40B4-BE49-F238E27FC236}">
                <a16:creationId xmlns:a16="http://schemas.microsoft.com/office/drawing/2014/main" id="{E8DBCD69-8E6F-E14C-8778-2B4BDB4A75E8}"/>
              </a:ext>
            </a:extLst>
          </p:cNvPr>
          <p:cNvSpPr>
            <a:spLocks noChangeArrowheads="1"/>
          </p:cNvSpPr>
          <p:nvPr/>
        </p:nvSpPr>
        <p:spPr bwMode="auto">
          <a:xfrm>
            <a:off x="912348" y="567929"/>
            <a:ext cx="10047005" cy="55399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dirty="0">
                <a:latin typeface="Helvetica Neue" panose="02000503000000020004" pitchFamily="2" charset="0"/>
                <a:ea typeface="Helvetica Neue" panose="02000503000000020004" pitchFamily="2" charset="0"/>
                <a:cs typeface="Helvetica Neue" panose="02000503000000020004" pitchFamily="2" charset="0"/>
              </a:rPr>
              <a:t>How to run cell ranger count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rPr>
              <a:t>Command-Line Argument Reference</a:t>
            </a:r>
          </a:p>
        </p:txBody>
      </p:sp>
      <p:sp>
        <p:nvSpPr>
          <p:cNvPr id="6" name="Rectangle 5">
            <a:extLst>
              <a:ext uri="{FF2B5EF4-FFF2-40B4-BE49-F238E27FC236}">
                <a16:creationId xmlns:a16="http://schemas.microsoft.com/office/drawing/2014/main" id="{8FA3CA21-B561-5844-AB4D-DC3B55D9039A}"/>
              </a:ext>
            </a:extLst>
          </p:cNvPr>
          <p:cNvSpPr/>
          <p:nvPr/>
        </p:nvSpPr>
        <p:spPr>
          <a:xfrm>
            <a:off x="0" y="6488668"/>
            <a:ext cx="10959353" cy="307777"/>
          </a:xfrm>
          <a:prstGeom prst="rect">
            <a:avLst/>
          </a:prstGeom>
        </p:spPr>
        <p:txBody>
          <a:bodyPr wrap="square">
            <a:spAutoFit/>
          </a:bodyPr>
          <a:lstStyle/>
          <a:p>
            <a:r>
              <a:rPr lang="en-US" sz="1400" dirty="0">
                <a:hlinkClick r:id="rId4"/>
              </a:rPr>
              <a:t>https://support.10xgenomics.com/single-cell-gene-expression/software/pipelines/latest/using/count</a:t>
            </a:r>
            <a:endParaRPr lang="en-US" sz="1400" dirty="0"/>
          </a:p>
        </p:txBody>
      </p:sp>
    </p:spTree>
    <p:extLst>
      <p:ext uri="{BB962C8B-B14F-4D97-AF65-F5344CB8AC3E}">
        <p14:creationId xmlns:p14="http://schemas.microsoft.com/office/powerpoint/2010/main" val="42466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D2C523-008A-B940-80DB-7E2822D0331A}"/>
              </a:ext>
            </a:extLst>
          </p:cNvPr>
          <p:cNvSpPr/>
          <p:nvPr/>
        </p:nvSpPr>
        <p:spPr>
          <a:xfrm>
            <a:off x="268941" y="959127"/>
            <a:ext cx="11725836" cy="646331"/>
          </a:xfrm>
          <a:prstGeom prst="rect">
            <a:avLst/>
          </a:prstGeom>
          <a:solidFill>
            <a:schemeClr val="accent4">
              <a:lumMod val="20000"/>
              <a:lumOff val="80000"/>
            </a:schemeClr>
          </a:solidFill>
          <a:ln>
            <a:solidFill>
              <a:schemeClr val="tx1"/>
            </a:solidFill>
          </a:ln>
        </p:spPr>
        <p:txBody>
          <a:bodyPr wrap="square">
            <a:spAutoFit/>
          </a:bodyPr>
          <a:lstStyle/>
          <a:p>
            <a:r>
              <a:rPr lang="en-US" dirty="0"/>
              <a:t>path_to_cellranger/cellranger count --id=</a:t>
            </a:r>
            <a:r>
              <a:rPr lang="en-US" dirty="0" err="1"/>
              <a:t>samplename</a:t>
            </a:r>
            <a:r>
              <a:rPr lang="en-US" dirty="0"/>
              <a:t>(your choice) --transcriptome=</a:t>
            </a:r>
            <a:r>
              <a:rPr lang="en-US" dirty="0" err="1"/>
              <a:t>path_to</a:t>
            </a:r>
            <a:r>
              <a:rPr lang="en-US" dirty="0"/>
              <a:t>/refdata-gex-GRCh38-2020-A</a:t>
            </a:r>
          </a:p>
          <a:p>
            <a:r>
              <a:rPr lang="en-US" dirty="0"/>
              <a:t> --</a:t>
            </a:r>
            <a:r>
              <a:rPr lang="en-US" dirty="0" err="1"/>
              <a:t>fastqs</a:t>
            </a:r>
            <a:r>
              <a:rPr lang="en-US" dirty="0"/>
              <a:t>=</a:t>
            </a:r>
            <a:r>
              <a:rPr lang="en-US" dirty="0" err="1"/>
              <a:t>path_to_flowcell</a:t>
            </a:r>
            <a:r>
              <a:rPr lang="en-US" dirty="0"/>
              <a:t>/outs/fastq_path  --sample=sample_prefix </a:t>
            </a:r>
            <a:endParaRPr lang="en-US" dirty="0">
              <a:solidFill>
                <a:srgbClr val="000000"/>
              </a:solidFill>
              <a:effectLst/>
              <a:latin typeface="Menlo" panose="020B0609030804020204" pitchFamily="49" charset="0"/>
            </a:endParaRPr>
          </a:p>
        </p:txBody>
      </p:sp>
      <p:sp>
        <p:nvSpPr>
          <p:cNvPr id="4" name="Rectangle 3">
            <a:extLst>
              <a:ext uri="{FF2B5EF4-FFF2-40B4-BE49-F238E27FC236}">
                <a16:creationId xmlns:a16="http://schemas.microsoft.com/office/drawing/2014/main" id="{78DD8720-B39B-E540-A2A6-D09C1E6AEACB}"/>
              </a:ext>
            </a:extLst>
          </p:cNvPr>
          <p:cNvSpPr/>
          <p:nvPr/>
        </p:nvSpPr>
        <p:spPr>
          <a:xfrm>
            <a:off x="4413237" y="163993"/>
            <a:ext cx="3262432" cy="369332"/>
          </a:xfrm>
          <a:prstGeom prst="rect">
            <a:avLst/>
          </a:prstGeom>
        </p:spPr>
        <p:txBody>
          <a:bodyPr wrap="none">
            <a:spAutoFit/>
          </a:bodyPr>
          <a:lstStyle/>
          <a:p>
            <a:pPr lvl="0" algn="ctr" eaLnBrk="0" fontAlgn="base" hangingPunct="0">
              <a:spcBef>
                <a:spcPct val="0"/>
              </a:spcBef>
              <a:spcAft>
                <a:spcPct val="0"/>
              </a:spcAft>
            </a:pPr>
            <a:r>
              <a:rPr lang="en-US" altLang="en-US" b="1" dirty="0">
                <a:latin typeface="Helvetica Neue" panose="02000503000000020004" pitchFamily="2" charset="0"/>
                <a:ea typeface="Helvetica Neue" panose="02000503000000020004" pitchFamily="2" charset="0"/>
                <a:cs typeface="Helvetica Neue" panose="02000503000000020004" pitchFamily="2" charset="0"/>
              </a:rPr>
              <a:t>How to run </a:t>
            </a:r>
            <a:r>
              <a:rPr lang="en-US" altLang="en-US" b="1" dirty="0" err="1">
                <a:latin typeface="Helvetica Neue" panose="02000503000000020004" pitchFamily="2" charset="0"/>
                <a:ea typeface="Helvetica Neue" panose="02000503000000020004" pitchFamily="2" charset="0"/>
                <a:cs typeface="Helvetica Neue" panose="02000503000000020004" pitchFamily="2" charset="0"/>
              </a:rPr>
              <a:t>cellranger</a:t>
            </a:r>
            <a:r>
              <a:rPr lang="en-US" altLang="en-US" b="1" dirty="0">
                <a:latin typeface="Helvetica Neue" panose="02000503000000020004" pitchFamily="2" charset="0"/>
                <a:ea typeface="Helvetica Neue" panose="02000503000000020004" pitchFamily="2" charset="0"/>
                <a:cs typeface="Helvetica Neue" panose="02000503000000020004" pitchFamily="2" charset="0"/>
              </a:rPr>
              <a:t> count</a:t>
            </a:r>
          </a:p>
        </p:txBody>
      </p:sp>
      <p:pic>
        <p:nvPicPr>
          <p:cNvPr id="7" name="Picture 6">
            <a:extLst>
              <a:ext uri="{FF2B5EF4-FFF2-40B4-BE49-F238E27FC236}">
                <a16:creationId xmlns:a16="http://schemas.microsoft.com/office/drawing/2014/main" id="{7D3C7F33-5F79-464E-AAC3-8C01D1B4F69F}"/>
              </a:ext>
            </a:extLst>
          </p:cNvPr>
          <p:cNvPicPr>
            <a:picLocks noChangeAspect="1"/>
          </p:cNvPicPr>
          <p:nvPr/>
        </p:nvPicPr>
        <p:blipFill rotWithShape="1">
          <a:blip r:embed="rId2"/>
          <a:srcRect b="17505"/>
          <a:stretch/>
        </p:blipFill>
        <p:spPr>
          <a:xfrm>
            <a:off x="2094753" y="2447440"/>
            <a:ext cx="7899400" cy="4002145"/>
          </a:xfrm>
          <a:prstGeom prst="rect">
            <a:avLst/>
          </a:prstGeom>
        </p:spPr>
      </p:pic>
      <p:sp>
        <p:nvSpPr>
          <p:cNvPr id="8" name="Rectangle 7">
            <a:extLst>
              <a:ext uri="{FF2B5EF4-FFF2-40B4-BE49-F238E27FC236}">
                <a16:creationId xmlns:a16="http://schemas.microsoft.com/office/drawing/2014/main" id="{786F6080-95C6-654E-A2DB-4D130A2BE798}"/>
              </a:ext>
            </a:extLst>
          </p:cNvPr>
          <p:cNvSpPr/>
          <p:nvPr/>
        </p:nvSpPr>
        <p:spPr>
          <a:xfrm>
            <a:off x="5593047" y="1906658"/>
            <a:ext cx="902812" cy="369332"/>
          </a:xfrm>
          <a:prstGeom prst="rect">
            <a:avLst/>
          </a:prstGeom>
        </p:spPr>
        <p:txBody>
          <a:bodyPr wrap="none">
            <a:spAutoFit/>
          </a:bodyPr>
          <a:lstStyle/>
          <a:p>
            <a:pPr lvl="0" algn="ctr" eaLnBrk="0" fontAlgn="base" hangingPunct="0">
              <a:spcBef>
                <a:spcPct val="0"/>
              </a:spcBef>
              <a:spcAft>
                <a:spcPct val="0"/>
              </a:spcAft>
            </a:pPr>
            <a:r>
              <a:rPr lang="en-US" altLang="en-US" b="1" dirty="0">
                <a:latin typeface="Helvetica Neue" panose="02000503000000020004" pitchFamily="2" charset="0"/>
                <a:ea typeface="Helvetica Neue" panose="02000503000000020004" pitchFamily="2" charset="0"/>
                <a:cs typeface="Helvetica Neue" panose="02000503000000020004" pitchFamily="2" charset="0"/>
              </a:rPr>
              <a:t>output</a:t>
            </a:r>
          </a:p>
        </p:txBody>
      </p:sp>
    </p:spTree>
    <p:extLst>
      <p:ext uri="{BB962C8B-B14F-4D97-AF65-F5344CB8AC3E}">
        <p14:creationId xmlns:p14="http://schemas.microsoft.com/office/powerpoint/2010/main" val="82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D38FE06-2B3F-1A45-9D77-57D9E95F578A}"/>
              </a:ext>
            </a:extLst>
          </p:cNvPr>
          <p:cNvGrpSpPr/>
          <p:nvPr/>
        </p:nvGrpSpPr>
        <p:grpSpPr>
          <a:xfrm>
            <a:off x="0" y="1275624"/>
            <a:ext cx="12192000" cy="4911418"/>
            <a:chOff x="0" y="1002494"/>
            <a:chExt cx="12192000" cy="4911418"/>
          </a:xfrm>
        </p:grpSpPr>
        <p:pic>
          <p:nvPicPr>
            <p:cNvPr id="5" name="Picture 4">
              <a:extLst>
                <a:ext uri="{FF2B5EF4-FFF2-40B4-BE49-F238E27FC236}">
                  <a16:creationId xmlns:a16="http://schemas.microsoft.com/office/drawing/2014/main" id="{34C3BBAA-78ED-8A4C-B55E-0673B02724DD}"/>
                </a:ext>
              </a:extLst>
            </p:cNvPr>
            <p:cNvPicPr>
              <a:picLocks noChangeAspect="1"/>
            </p:cNvPicPr>
            <p:nvPr/>
          </p:nvPicPr>
          <p:blipFill>
            <a:blip r:embed="rId2"/>
            <a:stretch>
              <a:fillRect/>
            </a:stretch>
          </p:blipFill>
          <p:spPr>
            <a:xfrm>
              <a:off x="0" y="1002494"/>
              <a:ext cx="12192000" cy="4853011"/>
            </a:xfrm>
            <a:prstGeom prst="rect">
              <a:avLst/>
            </a:prstGeom>
          </p:spPr>
        </p:pic>
        <p:sp>
          <p:nvSpPr>
            <p:cNvPr id="6" name="Rectangle 5">
              <a:extLst>
                <a:ext uri="{FF2B5EF4-FFF2-40B4-BE49-F238E27FC236}">
                  <a16:creationId xmlns:a16="http://schemas.microsoft.com/office/drawing/2014/main" id="{5EF64D6C-41B3-5B43-B47B-77BF187D9C77}"/>
                </a:ext>
              </a:extLst>
            </p:cNvPr>
            <p:cNvSpPr/>
            <p:nvPr/>
          </p:nvSpPr>
          <p:spPr>
            <a:xfrm>
              <a:off x="0" y="2398816"/>
              <a:ext cx="2422566" cy="3515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2C66C47B-ADAF-2841-A516-75A62B82D61E}"/>
              </a:ext>
            </a:extLst>
          </p:cNvPr>
          <p:cNvSpPr/>
          <p:nvPr/>
        </p:nvSpPr>
        <p:spPr>
          <a:xfrm>
            <a:off x="399568" y="741010"/>
            <a:ext cx="11083869" cy="369332"/>
          </a:xfrm>
          <a:prstGeom prst="rect">
            <a:avLst/>
          </a:prstGeom>
          <a:solidFill>
            <a:schemeClr val="accent4">
              <a:lumMod val="20000"/>
              <a:lumOff val="80000"/>
            </a:schemeClr>
          </a:solidFill>
          <a:ln>
            <a:solidFill>
              <a:schemeClr val="tx1"/>
            </a:solidFill>
          </a:ln>
        </p:spPr>
        <p:txBody>
          <a:bodyPr wrap="square">
            <a:spAutoFit/>
          </a:bodyPr>
          <a:lstStyle/>
          <a:p>
            <a:r>
              <a:rPr lang="en-US" dirty="0" err="1"/>
              <a:t>path_to_cellranger</a:t>
            </a:r>
            <a:r>
              <a:rPr lang="en-US" dirty="0"/>
              <a:t>/cellranger-6.0.1/</a:t>
            </a:r>
            <a:r>
              <a:rPr lang="en-US" dirty="0" err="1"/>
              <a:t>cellranger</a:t>
            </a:r>
            <a:r>
              <a:rPr lang="en-US" dirty="0"/>
              <a:t> multi --id=</a:t>
            </a:r>
            <a:r>
              <a:rPr lang="en-US" dirty="0" err="1"/>
              <a:t>samplename</a:t>
            </a:r>
            <a:r>
              <a:rPr lang="en-US" dirty="0"/>
              <a:t>(your choice)   --csv=multi-</a:t>
            </a:r>
            <a:r>
              <a:rPr lang="en-US" dirty="0" err="1"/>
              <a:t>config.csv</a:t>
            </a:r>
            <a:endParaRPr lang="en-US" dirty="0"/>
          </a:p>
        </p:txBody>
      </p:sp>
    </p:spTree>
    <p:extLst>
      <p:ext uri="{BB962C8B-B14F-4D97-AF65-F5344CB8AC3E}">
        <p14:creationId xmlns:p14="http://schemas.microsoft.com/office/powerpoint/2010/main" val="3918578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7766B13-4CC6-444D-A5ED-7B379F57B7EE}"/>
              </a:ext>
            </a:extLst>
          </p:cNvPr>
          <p:cNvGraphicFramePr>
            <a:graphicFrameLocks noGrp="1"/>
          </p:cNvGraphicFramePr>
          <p:nvPr>
            <p:extLst>
              <p:ext uri="{D42A27DB-BD31-4B8C-83A1-F6EECF244321}">
                <p14:modId xmlns:p14="http://schemas.microsoft.com/office/powerpoint/2010/main" val="918993"/>
              </p:ext>
            </p:extLst>
          </p:nvPr>
        </p:nvGraphicFramePr>
        <p:xfrm>
          <a:off x="385482" y="2695302"/>
          <a:ext cx="11286565" cy="1371600"/>
        </p:xfrm>
        <a:graphic>
          <a:graphicData uri="http://schemas.openxmlformats.org/drawingml/2006/table">
            <a:tbl>
              <a:tblPr/>
              <a:tblGrid>
                <a:gridCol w="2859944">
                  <a:extLst>
                    <a:ext uri="{9D8B030D-6E8A-4147-A177-3AD203B41FA5}">
                      <a16:colId xmlns:a16="http://schemas.microsoft.com/office/drawing/2014/main" val="3969259822"/>
                    </a:ext>
                  </a:extLst>
                </a:gridCol>
                <a:gridCol w="8426621">
                  <a:extLst>
                    <a:ext uri="{9D8B030D-6E8A-4147-A177-3AD203B41FA5}">
                      <a16:colId xmlns:a16="http://schemas.microsoft.com/office/drawing/2014/main" val="2614773135"/>
                    </a:ext>
                  </a:extLst>
                </a:gridCol>
              </a:tblGrid>
              <a:tr h="0">
                <a:tc>
                  <a:txBody>
                    <a:bodyPr/>
                    <a:lstStyle/>
                    <a:p>
                      <a:pPr algn="l"/>
                      <a:r>
                        <a:rPr lang="en-US" b="1">
                          <a:effectLst/>
                          <a:latin typeface="Helvetica Neue" panose="02000503000000020004" pitchFamily="2" charset="0"/>
                          <a:ea typeface="Helvetica Neue" panose="02000503000000020004" pitchFamily="2" charset="0"/>
                          <a:cs typeface="Helvetica Neue" panose="02000503000000020004" pitchFamily="2" charset="0"/>
                        </a:rPr>
                        <a:t>Type</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b="1">
                          <a:effectLst/>
                          <a:latin typeface="Helvetica Neue" panose="02000503000000020004" pitchFamily="2" charset="0"/>
                          <a:ea typeface="Helvetica Neue" panose="02000503000000020004" pitchFamily="2" charset="0"/>
                          <a:cs typeface="Helvetica Neue" panose="02000503000000020004" pitchFamily="2" charset="0"/>
                        </a:rPr>
                        <a:t>Description</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307375841"/>
                  </a:ext>
                </a:extLst>
              </a:tr>
              <a:tr h="0">
                <a:tc>
                  <a:txBody>
                    <a:bodyPr/>
                    <a:lstStyle/>
                    <a:p>
                      <a:pPr algn="l"/>
                      <a:r>
                        <a:rPr lang="en-US" dirty="0">
                          <a:effectLst/>
                          <a:latin typeface="Helvetica Neue" panose="02000503000000020004" pitchFamily="2" charset="0"/>
                          <a:ea typeface="Helvetica Neue" panose="02000503000000020004" pitchFamily="2" charset="0"/>
                          <a:cs typeface="Helvetica Neue" panose="02000503000000020004" pitchFamily="2" charset="0"/>
                        </a:rPr>
                        <a:t>Raw</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a:effectLst/>
                          <a:latin typeface="Helvetica Neue" panose="02000503000000020004" pitchFamily="2" charset="0"/>
                          <a:ea typeface="Helvetica Neue" panose="02000503000000020004" pitchFamily="2" charset="0"/>
                          <a:cs typeface="Helvetica Neue" panose="02000503000000020004" pitchFamily="2" charset="0"/>
                        </a:rPr>
                        <a:t>gene-barcode matrices Contains every barcode from fixed list of known-good barcode sequences. This includes background and non-cellular barcodes.</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295294682"/>
                  </a:ext>
                </a:extLst>
              </a:tr>
              <a:tr h="0">
                <a:tc>
                  <a:txBody>
                    <a:bodyPr/>
                    <a:lstStyle/>
                    <a:p>
                      <a:pPr algn="l"/>
                      <a:r>
                        <a:rPr lang="en-US">
                          <a:effectLst/>
                          <a:latin typeface="Helvetica Neue" panose="02000503000000020004" pitchFamily="2" charset="0"/>
                          <a:ea typeface="Helvetica Neue" panose="02000503000000020004" pitchFamily="2" charset="0"/>
                          <a:cs typeface="Helvetica Neue" panose="02000503000000020004" pitchFamily="2" charset="0"/>
                        </a:rPr>
                        <a:t>Filtered</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dirty="0">
                          <a:effectLst/>
                          <a:latin typeface="Helvetica Neue" panose="02000503000000020004" pitchFamily="2" charset="0"/>
                          <a:ea typeface="Helvetica Neue" panose="02000503000000020004" pitchFamily="2" charset="0"/>
                          <a:cs typeface="Helvetica Neue" panose="02000503000000020004" pitchFamily="2" charset="0"/>
                        </a:rPr>
                        <a:t>gene-barcode matrices Contains only detected cellular barcodes.</a:t>
                      </a:r>
                    </a:p>
                  </a:txBody>
                  <a:tcPr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722588344"/>
                  </a:ext>
                </a:extLst>
              </a:tr>
            </a:tbl>
          </a:graphicData>
        </a:graphic>
      </p:graphicFrame>
      <p:sp>
        <p:nvSpPr>
          <p:cNvPr id="9" name="Rectangle 2">
            <a:extLst>
              <a:ext uri="{FF2B5EF4-FFF2-40B4-BE49-F238E27FC236}">
                <a16:creationId xmlns:a16="http://schemas.microsoft.com/office/drawing/2014/main" id="{2DA0D2A1-1D26-E842-ACD2-90781374F88A}"/>
              </a:ext>
            </a:extLst>
          </p:cNvPr>
          <p:cNvSpPr>
            <a:spLocks noChangeArrowheads="1"/>
          </p:cNvSpPr>
          <p:nvPr/>
        </p:nvSpPr>
        <p:spPr bwMode="auto">
          <a:xfrm>
            <a:off x="385482" y="593148"/>
            <a:ext cx="11286565"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rPr>
              <a:t>Matrix output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rPr>
              <a:t>With 3 files needed to completely describe each gene x cell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Helvetica Neue" panose="02000503000000020004" pitchFamily="2" charset="0"/>
                <a:ea typeface="Helvetica Neue" panose="02000503000000020004" pitchFamily="2" charset="0"/>
                <a:cs typeface="Helvetica Neue" panose="02000503000000020004" pitchFamily="2" charset="0"/>
              </a:rPr>
              <a:t>matrix.mtx.gz</a:t>
            </a:r>
            <a:endParaRPr kumimoji="0" lang="en-US" altLang="en-US" b="0"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Helvetica Neue" panose="02000503000000020004" pitchFamily="2" charset="0"/>
                <a:ea typeface="Helvetica Neue" panose="02000503000000020004" pitchFamily="2" charset="0"/>
                <a:cs typeface="Helvetica Neue" panose="02000503000000020004" pitchFamily="2" charset="0"/>
              </a:rPr>
              <a:t>features.tsv.gz</a:t>
            </a:r>
            <a:endParaRPr kumimoji="0" lang="en-US" altLang="en-US" b="0"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Helvetica Neue" panose="02000503000000020004" pitchFamily="2" charset="0"/>
                <a:ea typeface="Helvetica Neue" panose="02000503000000020004" pitchFamily="2" charset="0"/>
                <a:cs typeface="Helvetica Neue" panose="02000503000000020004" pitchFamily="2" charset="0"/>
              </a:rPr>
              <a:t>barcode.tsv.gz</a:t>
            </a:r>
            <a:endParaRPr kumimoji="0" lang="en-US" altLang="en-US" b="0"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92490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1752DD-960B-B445-ABA8-9FFA33B8B513}"/>
              </a:ext>
            </a:extLst>
          </p:cNvPr>
          <p:cNvSpPr/>
          <p:nvPr/>
        </p:nvSpPr>
        <p:spPr>
          <a:xfrm>
            <a:off x="708560" y="862222"/>
            <a:ext cx="10691751" cy="2031325"/>
          </a:xfrm>
          <a:prstGeom prst="rect">
            <a:avLst/>
          </a:prstGeom>
        </p:spPr>
        <p:txBody>
          <a:bodyPr wrap="square">
            <a:spAutoFit/>
          </a:bodyPr>
          <a:lstStyle/>
          <a:p>
            <a:pPr algn="ctr"/>
            <a:r>
              <a:rPr lang="en-US" b="1" i="0" dirty="0">
                <a:solidFill>
                  <a:srgbClr val="333333"/>
                </a:solidFill>
                <a:effectLst/>
                <a:latin typeface="Helvetica Neue" panose="02000503000000020004" pitchFamily="2" charset="0"/>
              </a:rPr>
              <a:t>Common file formats in NGS</a:t>
            </a:r>
          </a:p>
          <a:p>
            <a:pPr algn="ctr"/>
            <a:endParaRPr lang="en-US" b="1" i="0" dirty="0">
              <a:solidFill>
                <a:srgbClr val="333333"/>
              </a:solidFill>
              <a:effectLst/>
              <a:latin typeface="Helvetica Neue" panose="02000503000000020004" pitchFamily="2" charset="0"/>
            </a:endParaRPr>
          </a:p>
          <a:p>
            <a:pPr>
              <a:buFont typeface="Arial" panose="020B0604020202020204" pitchFamily="34" charset="0"/>
              <a:buChar char="•"/>
            </a:pPr>
            <a:r>
              <a:rPr lang="en-US" b="1" i="0" dirty="0" err="1">
                <a:solidFill>
                  <a:srgbClr val="333333"/>
                </a:solidFill>
                <a:effectLst/>
                <a:latin typeface="Helvetica Neue" panose="02000503000000020004" pitchFamily="2" charset="0"/>
              </a:rPr>
              <a:t>bcl</a:t>
            </a:r>
            <a:endParaRPr lang="en-US" b="1" i="0" dirty="0">
              <a:solidFill>
                <a:srgbClr val="333333"/>
              </a:solidFill>
              <a:effectLst/>
              <a:latin typeface="Helvetica Neue" panose="02000503000000020004" pitchFamily="2" charset="0"/>
            </a:endParaRPr>
          </a:p>
          <a:p>
            <a:pPr>
              <a:buFont typeface="Arial" panose="020B0604020202020204" pitchFamily="34" charset="0"/>
              <a:buChar char="•"/>
            </a:pPr>
            <a:r>
              <a:rPr lang="en-US" b="1" i="0" dirty="0" err="1">
                <a:solidFill>
                  <a:srgbClr val="333333"/>
                </a:solidFill>
                <a:effectLst/>
                <a:latin typeface="Helvetica Neue" panose="02000503000000020004" pitchFamily="2" charset="0"/>
              </a:rPr>
              <a:t>fastq</a:t>
            </a:r>
            <a:endParaRPr lang="en-US" b="1" i="0" dirty="0">
              <a:solidFill>
                <a:srgbClr val="333333"/>
              </a:solidFill>
              <a:effectLst/>
              <a:latin typeface="Helvetica Neue" panose="02000503000000020004" pitchFamily="2" charset="0"/>
            </a:endParaRPr>
          </a:p>
          <a:p>
            <a:pPr>
              <a:buFont typeface="Arial" panose="020B0604020202020204" pitchFamily="34" charset="0"/>
              <a:buChar char="•"/>
            </a:pPr>
            <a:r>
              <a:rPr lang="en-US" b="1" i="0" dirty="0">
                <a:solidFill>
                  <a:srgbClr val="333333"/>
                </a:solidFill>
                <a:effectLst/>
                <a:latin typeface="Helvetica Neue" panose="02000503000000020004" pitchFamily="2" charset="0"/>
              </a:rPr>
              <a:t>bam</a:t>
            </a:r>
            <a:endParaRPr lang="en-US" i="0" dirty="0">
              <a:solidFill>
                <a:srgbClr val="333333"/>
              </a:solidFill>
              <a:effectLst/>
              <a:latin typeface="Helvetica Neue" panose="02000503000000020004" pitchFamily="2" charset="0"/>
            </a:endParaRPr>
          </a:p>
          <a:p>
            <a:pPr>
              <a:buFont typeface="Arial" panose="020B0604020202020204" pitchFamily="34" charset="0"/>
              <a:buChar char="•"/>
            </a:pPr>
            <a:r>
              <a:rPr lang="en-US" i="0" dirty="0" err="1">
                <a:solidFill>
                  <a:srgbClr val="333333"/>
                </a:solidFill>
                <a:effectLst/>
                <a:latin typeface="Helvetica Neue" panose="02000503000000020004" pitchFamily="2" charset="0"/>
              </a:rPr>
              <a:t>mtx</a:t>
            </a:r>
            <a:r>
              <a:rPr lang="en-US" i="0" dirty="0">
                <a:solidFill>
                  <a:srgbClr val="333333"/>
                </a:solidFill>
                <a:effectLst/>
                <a:latin typeface="Helvetica Neue" panose="02000503000000020004" pitchFamily="2" charset="0"/>
              </a:rPr>
              <a:t>, </a:t>
            </a:r>
            <a:r>
              <a:rPr lang="en-US" i="0" dirty="0" err="1">
                <a:solidFill>
                  <a:srgbClr val="333333"/>
                </a:solidFill>
                <a:effectLst/>
                <a:latin typeface="Helvetica Neue" panose="02000503000000020004" pitchFamily="2" charset="0"/>
              </a:rPr>
              <a:t>tsv</a:t>
            </a:r>
            <a:endParaRPr lang="en-US" i="0" dirty="0">
              <a:solidFill>
                <a:srgbClr val="333333"/>
              </a:solidFill>
              <a:effectLst/>
              <a:latin typeface="Helvetica Neue" panose="02000503000000020004" pitchFamily="2" charset="0"/>
            </a:endParaRPr>
          </a:p>
          <a:p>
            <a:pPr>
              <a:buFont typeface="Arial" panose="020B0604020202020204" pitchFamily="34" charset="0"/>
              <a:buChar char="•"/>
            </a:pPr>
            <a:r>
              <a:rPr lang="en-US" i="0" dirty="0">
                <a:solidFill>
                  <a:srgbClr val="333333"/>
                </a:solidFill>
                <a:effectLst/>
                <a:latin typeface="Helvetica Neue" panose="02000503000000020004" pitchFamily="2" charset="0"/>
              </a:rPr>
              <a:t>hdf5 (.h5, .h5ad)</a:t>
            </a:r>
          </a:p>
        </p:txBody>
      </p:sp>
      <p:sp>
        <p:nvSpPr>
          <p:cNvPr id="6" name="Rectangle 5">
            <a:extLst>
              <a:ext uri="{FF2B5EF4-FFF2-40B4-BE49-F238E27FC236}">
                <a16:creationId xmlns:a16="http://schemas.microsoft.com/office/drawing/2014/main" id="{213FC8BA-EB1E-3D4A-937F-EEE074623AFF}"/>
              </a:ext>
            </a:extLst>
          </p:cNvPr>
          <p:cNvSpPr/>
          <p:nvPr/>
        </p:nvSpPr>
        <p:spPr>
          <a:xfrm>
            <a:off x="625434" y="3204544"/>
            <a:ext cx="9108501" cy="1754326"/>
          </a:xfrm>
          <a:prstGeom prst="rect">
            <a:avLst/>
          </a:prstGeom>
        </p:spPr>
        <p:txBody>
          <a:bodyPr wrap="square">
            <a:spAutoFit/>
          </a:bodyPr>
          <a:lstStyle/>
          <a:p>
            <a:pPr algn="ctr"/>
            <a:r>
              <a:rPr lang="en-US" b="1" i="0" dirty="0">
                <a:effectLst/>
                <a:latin typeface="Helvetica Neue" panose="02000503000000020004" pitchFamily="2" charset="0"/>
              </a:rPr>
              <a:t>BCL</a:t>
            </a:r>
          </a:p>
          <a:p>
            <a:r>
              <a:rPr lang="en-US" b="0" i="0" dirty="0">
                <a:effectLst/>
                <a:latin typeface="Helvetica Neue" panose="02000503000000020004" pitchFamily="2" charset="0"/>
              </a:rPr>
              <a:t>Raw data files in binary base call format. </a:t>
            </a:r>
          </a:p>
          <a:p>
            <a:endParaRPr lang="en-US" dirty="0">
              <a:latin typeface="Helvetica Neue" panose="02000503000000020004" pitchFamily="2" charset="0"/>
            </a:endParaRPr>
          </a:p>
          <a:p>
            <a:r>
              <a:rPr lang="en-US" b="0" i="0" dirty="0">
                <a:effectLst/>
                <a:latin typeface="Helvetica Neue" panose="02000503000000020004" pitchFamily="2" charset="0"/>
              </a:rPr>
              <a:t>Illumina offers </a:t>
            </a:r>
            <a:r>
              <a:rPr lang="en-US" b="1" i="0" dirty="0">
                <a:effectLst/>
                <a:latin typeface="Helvetica Neue" panose="02000503000000020004" pitchFamily="2" charset="0"/>
              </a:rPr>
              <a:t>bcl2fastq</a:t>
            </a:r>
            <a:r>
              <a:rPr lang="en-US" b="0" i="0" dirty="0">
                <a:effectLst/>
                <a:latin typeface="Helvetica Neue" panose="02000503000000020004" pitchFamily="2" charset="0"/>
              </a:rPr>
              <a:t> Conversion Software to convert BCL files. </a:t>
            </a:r>
          </a:p>
          <a:p>
            <a:r>
              <a:rPr lang="en-US" b="0" i="0" dirty="0">
                <a:effectLst/>
                <a:latin typeface="Helvetica Neue" panose="02000503000000020004" pitchFamily="2" charset="0"/>
              </a:rPr>
              <a:t>bcl2fastq is included, standalone conversion software that demultiplexes data and converts BCL files to standard FASTQ file formats for downstream analysis.</a:t>
            </a:r>
          </a:p>
        </p:txBody>
      </p:sp>
      <p:graphicFrame>
        <p:nvGraphicFramePr>
          <p:cNvPr id="5" name="Diagram 4">
            <a:extLst>
              <a:ext uri="{FF2B5EF4-FFF2-40B4-BE49-F238E27FC236}">
                <a16:creationId xmlns:a16="http://schemas.microsoft.com/office/drawing/2014/main" id="{9DF06F21-1A10-7D42-82D3-1A127EFFFD87}"/>
              </a:ext>
            </a:extLst>
          </p:cNvPr>
          <p:cNvGraphicFramePr/>
          <p:nvPr>
            <p:extLst>
              <p:ext uri="{D42A27DB-BD31-4B8C-83A1-F6EECF244321}">
                <p14:modId xmlns:p14="http://schemas.microsoft.com/office/powerpoint/2010/main" val="2365529869"/>
              </p:ext>
            </p:extLst>
          </p:nvPr>
        </p:nvGraphicFramePr>
        <p:xfrm>
          <a:off x="6766232" y="126514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793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E7ABFB-8D08-C049-AEF8-47EB4BCEDC0E}"/>
              </a:ext>
            </a:extLst>
          </p:cNvPr>
          <p:cNvSpPr txBox="1"/>
          <p:nvPr/>
        </p:nvSpPr>
        <p:spPr>
          <a:xfrm>
            <a:off x="1045027" y="527302"/>
            <a:ext cx="9999023"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Web summary examples</a:t>
            </a:r>
          </a:p>
        </p:txBody>
      </p:sp>
      <p:pic>
        <p:nvPicPr>
          <p:cNvPr id="6" name="Picture 5">
            <a:extLst>
              <a:ext uri="{FF2B5EF4-FFF2-40B4-BE49-F238E27FC236}">
                <a16:creationId xmlns:a16="http://schemas.microsoft.com/office/drawing/2014/main" id="{1CB6447F-64B8-E14D-9FC9-7CEE827DA1F7}"/>
              </a:ext>
            </a:extLst>
          </p:cNvPr>
          <p:cNvPicPr>
            <a:picLocks noChangeAspect="1"/>
          </p:cNvPicPr>
          <p:nvPr/>
        </p:nvPicPr>
        <p:blipFill rotWithShape="1">
          <a:blip r:embed="rId2"/>
          <a:srcRect b="32842"/>
          <a:stretch/>
        </p:blipFill>
        <p:spPr>
          <a:xfrm>
            <a:off x="2588890" y="896634"/>
            <a:ext cx="7505136" cy="5569390"/>
          </a:xfrm>
          <a:prstGeom prst="rect">
            <a:avLst/>
          </a:prstGeom>
        </p:spPr>
      </p:pic>
    </p:spTree>
    <p:extLst>
      <p:ext uri="{BB962C8B-B14F-4D97-AF65-F5344CB8AC3E}">
        <p14:creationId xmlns:p14="http://schemas.microsoft.com/office/powerpoint/2010/main" val="2059694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8EF4EF-E3B7-194C-843A-1D0CF3260E12}"/>
              </a:ext>
            </a:extLst>
          </p:cNvPr>
          <p:cNvPicPr>
            <a:picLocks noChangeAspect="1"/>
          </p:cNvPicPr>
          <p:nvPr/>
        </p:nvPicPr>
        <p:blipFill rotWithShape="1">
          <a:blip r:embed="rId2"/>
          <a:srcRect t="65914"/>
          <a:stretch/>
        </p:blipFill>
        <p:spPr>
          <a:xfrm>
            <a:off x="1523134" y="783770"/>
            <a:ext cx="9805960" cy="3693227"/>
          </a:xfrm>
          <a:prstGeom prst="rect">
            <a:avLst/>
          </a:prstGeom>
        </p:spPr>
      </p:pic>
    </p:spTree>
    <p:extLst>
      <p:ext uri="{BB962C8B-B14F-4D97-AF65-F5344CB8AC3E}">
        <p14:creationId xmlns:p14="http://schemas.microsoft.com/office/powerpoint/2010/main" val="904492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94FEA6-0FDA-824B-9A01-CCF5B2443D3A}"/>
              </a:ext>
            </a:extLst>
          </p:cNvPr>
          <p:cNvSpPr/>
          <p:nvPr/>
        </p:nvSpPr>
        <p:spPr>
          <a:xfrm>
            <a:off x="10058400" y="874059"/>
            <a:ext cx="1290918" cy="3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3E93A9-2D0F-3948-B7DB-3FCB711B9616}"/>
              </a:ext>
            </a:extLst>
          </p:cNvPr>
          <p:cNvPicPr>
            <a:picLocks noChangeAspect="1"/>
          </p:cNvPicPr>
          <p:nvPr/>
        </p:nvPicPr>
        <p:blipFill>
          <a:blip r:embed="rId2"/>
          <a:stretch>
            <a:fillRect/>
          </a:stretch>
        </p:blipFill>
        <p:spPr>
          <a:xfrm>
            <a:off x="2482807" y="261257"/>
            <a:ext cx="7068058" cy="6412675"/>
          </a:xfrm>
          <a:prstGeom prst="rect">
            <a:avLst/>
          </a:prstGeom>
        </p:spPr>
      </p:pic>
    </p:spTree>
    <p:extLst>
      <p:ext uri="{BB962C8B-B14F-4D97-AF65-F5344CB8AC3E}">
        <p14:creationId xmlns:p14="http://schemas.microsoft.com/office/powerpoint/2010/main" val="272493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91297-1536-7A43-9B90-3266E4F81B7A}"/>
              </a:ext>
            </a:extLst>
          </p:cNvPr>
          <p:cNvPicPr>
            <a:picLocks noChangeAspect="1"/>
          </p:cNvPicPr>
          <p:nvPr/>
        </p:nvPicPr>
        <p:blipFill>
          <a:blip r:embed="rId2"/>
          <a:stretch>
            <a:fillRect/>
          </a:stretch>
        </p:blipFill>
        <p:spPr>
          <a:xfrm>
            <a:off x="0" y="567805"/>
            <a:ext cx="12192000" cy="5722389"/>
          </a:xfrm>
          <a:prstGeom prst="rect">
            <a:avLst/>
          </a:prstGeom>
        </p:spPr>
      </p:pic>
    </p:spTree>
    <p:extLst>
      <p:ext uri="{BB962C8B-B14F-4D97-AF65-F5344CB8AC3E}">
        <p14:creationId xmlns:p14="http://schemas.microsoft.com/office/powerpoint/2010/main" val="751811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D196AB-0EF2-7747-8C80-208016F43F63}"/>
              </a:ext>
            </a:extLst>
          </p:cNvPr>
          <p:cNvPicPr>
            <a:picLocks noChangeAspect="1"/>
          </p:cNvPicPr>
          <p:nvPr/>
        </p:nvPicPr>
        <p:blipFill>
          <a:blip r:embed="rId2"/>
          <a:stretch>
            <a:fillRect/>
          </a:stretch>
        </p:blipFill>
        <p:spPr>
          <a:xfrm>
            <a:off x="0" y="73121"/>
            <a:ext cx="12192000" cy="6711758"/>
          </a:xfrm>
          <a:prstGeom prst="rect">
            <a:avLst/>
          </a:prstGeom>
        </p:spPr>
      </p:pic>
    </p:spTree>
    <p:extLst>
      <p:ext uri="{BB962C8B-B14F-4D97-AF65-F5344CB8AC3E}">
        <p14:creationId xmlns:p14="http://schemas.microsoft.com/office/powerpoint/2010/main" val="3288661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7E7683-6A1D-8B4C-BD17-4111DE9DD38F}"/>
              </a:ext>
            </a:extLst>
          </p:cNvPr>
          <p:cNvGraphicFramePr>
            <a:graphicFrameLocks noGrp="1"/>
          </p:cNvGraphicFramePr>
          <p:nvPr>
            <p:extLst>
              <p:ext uri="{D42A27DB-BD31-4B8C-83A1-F6EECF244321}">
                <p14:modId xmlns:p14="http://schemas.microsoft.com/office/powerpoint/2010/main" val="2081530946"/>
              </p:ext>
            </p:extLst>
          </p:nvPr>
        </p:nvGraphicFramePr>
        <p:xfrm>
          <a:off x="894275" y="88488"/>
          <a:ext cx="10978177" cy="6290514"/>
        </p:xfrm>
        <a:graphic>
          <a:graphicData uri="http://schemas.openxmlformats.org/drawingml/2006/table">
            <a:tbl>
              <a:tblPr/>
              <a:tblGrid>
                <a:gridCol w="3602284">
                  <a:extLst>
                    <a:ext uri="{9D8B030D-6E8A-4147-A177-3AD203B41FA5}">
                      <a16:colId xmlns:a16="http://schemas.microsoft.com/office/drawing/2014/main" val="2943412988"/>
                    </a:ext>
                  </a:extLst>
                </a:gridCol>
                <a:gridCol w="7375893">
                  <a:extLst>
                    <a:ext uri="{9D8B030D-6E8A-4147-A177-3AD203B41FA5}">
                      <a16:colId xmlns:a16="http://schemas.microsoft.com/office/drawing/2014/main" val="3890218222"/>
                    </a:ext>
                  </a:extLst>
                </a:gridCol>
              </a:tblGrid>
              <a:tr h="95982">
                <a:tc>
                  <a:txBody>
                    <a:bodyPr/>
                    <a:lstStyle/>
                    <a:p>
                      <a:pPr algn="l"/>
                      <a:r>
                        <a:rPr lang="en-US" sz="1600" b="1" dirty="0">
                          <a:effectLst/>
                        </a:rPr>
                        <a:t>Metric</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600" b="1" dirty="0">
                          <a:effectLst/>
                        </a:rPr>
                        <a:t>Description</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265033057"/>
                  </a:ext>
                </a:extLst>
              </a:tr>
              <a:tr h="311941">
                <a:tc>
                  <a:txBody>
                    <a:bodyPr/>
                    <a:lstStyle/>
                    <a:p>
                      <a:pPr algn="l"/>
                      <a:r>
                        <a:rPr lang="en-US" sz="1200" b="1">
                          <a:effectLst/>
                        </a:rPr>
                        <a:t>Estimated Number of Cells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The number of barcodes associated with cell-containing partitions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545671140"/>
                  </a:ext>
                </a:extLst>
              </a:tr>
              <a:tr h="239954">
                <a:tc>
                  <a:txBody>
                    <a:bodyPr/>
                    <a:lstStyle/>
                    <a:p>
                      <a:pPr algn="l"/>
                      <a:r>
                        <a:rPr lang="en-US" sz="1200" b="1">
                          <a:effectLst/>
                        </a:rPr>
                        <a:t>Mean Reads per Cell</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The total number of sequenced reads divided by the estimated number of cells.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460229300"/>
                  </a:ext>
                </a:extLst>
              </a:tr>
              <a:tr h="239954">
                <a:tc>
                  <a:txBody>
                    <a:bodyPr/>
                    <a:lstStyle/>
                    <a:p>
                      <a:pPr algn="l"/>
                      <a:r>
                        <a:rPr lang="en-US" sz="1200" b="1">
                          <a:effectLst/>
                        </a:rPr>
                        <a:t>Median Genes per Cell</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The median number of genes detected (with nonzero UMI counts) across all cell-associated barcodes.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447236141"/>
                  </a:ext>
                </a:extLst>
              </a:tr>
              <a:tr h="95982">
                <a:tc>
                  <a:txBody>
                    <a:bodyPr/>
                    <a:lstStyle/>
                    <a:p>
                      <a:pPr algn="l"/>
                      <a:r>
                        <a:rPr lang="en-US" sz="1200" b="1">
                          <a:effectLst/>
                        </a:rPr>
                        <a:t>Number of Reads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Total number of sequenced reads.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679509151"/>
                  </a:ext>
                </a:extLst>
              </a:tr>
              <a:tr h="167967">
                <a:tc>
                  <a:txBody>
                    <a:bodyPr/>
                    <a:lstStyle/>
                    <a:p>
                      <a:pPr algn="l"/>
                      <a:r>
                        <a:rPr lang="en-US" sz="1200" b="1">
                          <a:effectLst/>
                        </a:rPr>
                        <a:t>Valid Barcodes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Fraction of reads with cell-barcodes that match the whitelist.</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4008092485"/>
                  </a:ext>
                </a:extLst>
              </a:tr>
              <a:tr h="167967">
                <a:tc>
                  <a:txBody>
                    <a:bodyPr/>
                    <a:lstStyle/>
                    <a:p>
                      <a:pPr algn="l"/>
                      <a:r>
                        <a:rPr lang="en-US" sz="1200" b="1">
                          <a:effectLst/>
                        </a:rPr>
                        <a:t>Reads Mapped to Genome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Fraction of reads that mapped to the genome.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539102864"/>
                  </a:ext>
                </a:extLst>
              </a:tr>
              <a:tr h="95982">
                <a:tc>
                  <a:txBody>
                    <a:bodyPr/>
                    <a:lstStyle/>
                    <a:p>
                      <a:pPr algn="l"/>
                      <a:r>
                        <a:rPr lang="en-US" sz="1200" b="1">
                          <a:effectLst/>
                        </a:rPr>
                        <a:t>Reads Mapped Confidently to Genome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Reads Mapped Confidently to Genome.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826431749"/>
                  </a:ext>
                </a:extLst>
              </a:tr>
              <a:tr h="311941">
                <a:tc>
                  <a:txBody>
                    <a:bodyPr/>
                    <a:lstStyle/>
                    <a:p>
                      <a:pPr algn="l"/>
                      <a:r>
                        <a:rPr lang="en-US" sz="1200" b="1">
                          <a:effectLst/>
                        </a:rPr>
                        <a:t>Reads Mapped Confidently to Transcriptome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reads that mapped to a unique gene in the transcriptome with a high mapping quality score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412670571"/>
                  </a:ext>
                </a:extLst>
              </a:tr>
              <a:tr h="311941">
                <a:tc>
                  <a:txBody>
                    <a:bodyPr/>
                    <a:lstStyle/>
                    <a:p>
                      <a:pPr algn="l"/>
                      <a:r>
                        <a:rPr lang="en-US" sz="1200" b="1">
                          <a:effectLst/>
                        </a:rPr>
                        <a:t>Reads Mapped Confidently to Exonic Regions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reads that mapped to the </a:t>
                      </a:r>
                      <a:r>
                        <a:rPr lang="en-US" sz="1200" dirty="0" err="1">
                          <a:effectLst/>
                        </a:rPr>
                        <a:t>exonic</a:t>
                      </a:r>
                      <a:r>
                        <a:rPr lang="en-US" sz="1200" dirty="0">
                          <a:effectLst/>
                        </a:rPr>
                        <a:t> regions of the genome with a high mapping quality score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824209804"/>
                  </a:ext>
                </a:extLst>
              </a:tr>
              <a:tr h="311941">
                <a:tc>
                  <a:txBody>
                    <a:bodyPr/>
                    <a:lstStyle/>
                    <a:p>
                      <a:pPr algn="l"/>
                      <a:r>
                        <a:rPr lang="en-US" sz="1200" b="1">
                          <a:effectLst/>
                        </a:rPr>
                        <a:t>Reads Mapped Confidently to Intronic Regions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reads that mapped to the intronic regions of the genome with a high mapping quality score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502210819"/>
                  </a:ext>
                </a:extLst>
              </a:tr>
              <a:tr h="311941">
                <a:tc>
                  <a:txBody>
                    <a:bodyPr/>
                    <a:lstStyle/>
                    <a:p>
                      <a:pPr algn="l"/>
                      <a:r>
                        <a:rPr lang="en-US" sz="1200" b="1" dirty="0">
                          <a:effectLst/>
                        </a:rPr>
                        <a:t>Reads Mapped Confidently to Intergenic Regions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reads that mapped to the intergenic regions of the genome with a high mapping quality score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16905016"/>
                  </a:ext>
                </a:extLst>
              </a:tr>
              <a:tr h="527899">
                <a:tc>
                  <a:txBody>
                    <a:bodyPr/>
                    <a:lstStyle/>
                    <a:p>
                      <a:pPr algn="l"/>
                      <a:r>
                        <a:rPr lang="en-US" sz="1200" b="1">
                          <a:effectLst/>
                        </a:rPr>
                        <a:t>Reads Mapped Antisense to Gene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reads confidently mapped to the transcriptome, but on the opposite strand of their annotated gene.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288582656"/>
                  </a:ext>
                </a:extLst>
              </a:tr>
              <a:tr h="413813">
                <a:tc>
                  <a:txBody>
                    <a:bodyPr/>
                    <a:lstStyle/>
                    <a:p>
                      <a:pPr algn="l"/>
                      <a:r>
                        <a:rPr lang="en-US" sz="1200" b="1">
                          <a:effectLst/>
                        </a:rPr>
                        <a:t>Sequencing Saturation</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The fraction of reads originating from an already-observed UMI. This is a function of library complexity and sequencing depth. </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560943874"/>
                  </a:ext>
                </a:extLst>
              </a:tr>
              <a:tr h="383926">
                <a:tc>
                  <a:txBody>
                    <a:bodyPr/>
                    <a:lstStyle/>
                    <a:p>
                      <a:pPr algn="l"/>
                      <a:r>
                        <a:rPr lang="en-US" sz="1200" b="1">
                          <a:effectLst/>
                        </a:rPr>
                        <a:t>Q30 Bases in Barcode</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bases with Q-score at least 30 in the cell barcode sequences.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436308074"/>
                  </a:ext>
                </a:extLst>
              </a:tr>
              <a:tr h="383926">
                <a:tc>
                  <a:txBody>
                    <a:bodyPr/>
                    <a:lstStyle/>
                    <a:p>
                      <a:pPr algn="l"/>
                      <a:r>
                        <a:rPr lang="en-US" sz="1200" b="1">
                          <a:effectLst/>
                        </a:rPr>
                        <a:t>Q30 Bases in RNA Read</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bases with Q-score at least 30 in the RNA read sequences. </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858110365"/>
                  </a:ext>
                </a:extLst>
              </a:tr>
              <a:tr h="383926">
                <a:tc>
                  <a:txBody>
                    <a:bodyPr/>
                    <a:lstStyle/>
                    <a:p>
                      <a:pPr algn="l"/>
                      <a:r>
                        <a:rPr lang="en-US" sz="1200" b="1">
                          <a:effectLst/>
                        </a:rPr>
                        <a:t>Q30 Bases in Sample Index</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bases with Q-score at least 30 in the sample index sequences. </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789719879"/>
                  </a:ext>
                </a:extLst>
              </a:tr>
              <a:tr h="383926">
                <a:tc>
                  <a:txBody>
                    <a:bodyPr/>
                    <a:lstStyle/>
                    <a:p>
                      <a:pPr algn="l"/>
                      <a:r>
                        <a:rPr lang="en-US" sz="1200" b="1">
                          <a:effectLst/>
                        </a:rPr>
                        <a:t>Q30 Bases in UMI</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Fraction of bases with Q-score at least 30 in the UMI sequences. </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416830243"/>
                  </a:ext>
                </a:extLst>
              </a:tr>
              <a:tr h="239954">
                <a:tc>
                  <a:txBody>
                    <a:bodyPr/>
                    <a:lstStyle/>
                    <a:p>
                      <a:pPr algn="l"/>
                      <a:r>
                        <a:rPr lang="en-US" sz="1200" b="1">
                          <a:effectLst/>
                        </a:rPr>
                        <a:t>Fraction Reads in Cells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The fraction of cell-barcoded, confidently mapped reads with cell-associated barcodes.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2462769841"/>
                  </a:ext>
                </a:extLst>
              </a:tr>
              <a:tr h="271683">
                <a:tc>
                  <a:txBody>
                    <a:bodyPr/>
                    <a:lstStyle/>
                    <a:p>
                      <a:pPr algn="l"/>
                      <a:r>
                        <a:rPr lang="en-US" sz="1200" b="1">
                          <a:effectLst/>
                        </a:rPr>
                        <a:t>Total Genes Detected</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a:effectLst/>
                        </a:rPr>
                        <a:t>The number of genes with at least one UMI count in any cell.</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1897854375"/>
                  </a:ext>
                </a:extLst>
              </a:tr>
              <a:tr h="167967">
                <a:tc>
                  <a:txBody>
                    <a:bodyPr/>
                    <a:lstStyle/>
                    <a:p>
                      <a:pPr algn="l"/>
                      <a:r>
                        <a:rPr lang="en-US" sz="1200" b="1" dirty="0">
                          <a:effectLst/>
                        </a:rPr>
                        <a:t>Median UMI Counts per Cell</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tc>
                  <a:txBody>
                    <a:bodyPr/>
                    <a:lstStyle/>
                    <a:p>
                      <a:pPr algn="l"/>
                      <a:r>
                        <a:rPr lang="en-US" sz="1200" dirty="0">
                          <a:effectLst/>
                        </a:rPr>
                        <a:t>The median number of total UMI counts across all cell-associated barcodes.</a:t>
                      </a:r>
                    </a:p>
                  </a:txBody>
                  <a:tcPr marL="17267" marR="17267" marT="8634" marB="8634" anchor="ctr">
                    <a:lnL w="9525" cap="flat" cmpd="sng" algn="ctr">
                      <a:solidFill>
                        <a:srgbClr val="E9EBEC"/>
                      </a:solidFill>
                      <a:prstDash val="solid"/>
                      <a:round/>
                      <a:headEnd type="none" w="med" len="med"/>
                      <a:tailEnd type="none" w="med" len="med"/>
                    </a:lnL>
                    <a:lnR w="9525" cap="flat" cmpd="sng" algn="ctr">
                      <a:solidFill>
                        <a:srgbClr val="E9EBEC"/>
                      </a:solidFill>
                      <a:prstDash val="solid"/>
                      <a:round/>
                      <a:headEnd type="none" w="med" len="med"/>
                      <a:tailEnd type="none" w="med" len="med"/>
                    </a:lnR>
                    <a:lnT w="9525" cap="flat" cmpd="sng" algn="ctr">
                      <a:solidFill>
                        <a:srgbClr val="E9EBEC"/>
                      </a:solidFill>
                      <a:prstDash val="solid"/>
                      <a:round/>
                      <a:headEnd type="none" w="med" len="med"/>
                      <a:tailEnd type="none" w="med" len="med"/>
                    </a:lnT>
                    <a:lnB w="9525" cap="flat" cmpd="sng" algn="ctr">
                      <a:solidFill>
                        <a:srgbClr val="E9EBEC"/>
                      </a:solidFill>
                      <a:prstDash val="solid"/>
                      <a:round/>
                      <a:headEnd type="none" w="med" len="med"/>
                      <a:tailEnd type="none" w="med" len="med"/>
                    </a:lnB>
                  </a:tcPr>
                </a:tc>
                <a:extLst>
                  <a:ext uri="{0D108BD9-81ED-4DB2-BD59-A6C34878D82A}">
                    <a16:rowId xmlns:a16="http://schemas.microsoft.com/office/drawing/2014/main" val="3725894914"/>
                  </a:ext>
                </a:extLst>
              </a:tr>
            </a:tbl>
          </a:graphicData>
        </a:graphic>
      </p:graphicFrame>
      <p:sp>
        <p:nvSpPr>
          <p:cNvPr id="3" name="Rectangle 1">
            <a:extLst>
              <a:ext uri="{FF2B5EF4-FFF2-40B4-BE49-F238E27FC236}">
                <a16:creationId xmlns:a16="http://schemas.microsoft.com/office/drawing/2014/main" id="{4FACF511-7D51-3D43-A338-EC6B8E6EB0CA}"/>
              </a:ext>
            </a:extLst>
          </p:cNvPr>
          <p:cNvSpPr>
            <a:spLocks noChangeArrowheads="1"/>
          </p:cNvSpPr>
          <p:nvPr/>
        </p:nvSpPr>
        <p:spPr bwMode="auto">
          <a:xfrm>
            <a:off x="1012262" y="114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8959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EBEEB-7BB4-7D4B-B54E-8B2C42F54616}"/>
              </a:ext>
            </a:extLst>
          </p:cNvPr>
          <p:cNvPicPr>
            <a:picLocks noChangeAspect="1"/>
          </p:cNvPicPr>
          <p:nvPr/>
        </p:nvPicPr>
        <p:blipFill>
          <a:blip r:embed="rId2"/>
          <a:stretch>
            <a:fillRect/>
          </a:stretch>
        </p:blipFill>
        <p:spPr>
          <a:xfrm>
            <a:off x="2062512" y="0"/>
            <a:ext cx="8946339" cy="3610487"/>
          </a:xfrm>
          <a:prstGeom prst="rect">
            <a:avLst/>
          </a:prstGeom>
        </p:spPr>
      </p:pic>
      <p:pic>
        <p:nvPicPr>
          <p:cNvPr id="6" name="Picture 5">
            <a:extLst>
              <a:ext uri="{FF2B5EF4-FFF2-40B4-BE49-F238E27FC236}">
                <a16:creationId xmlns:a16="http://schemas.microsoft.com/office/drawing/2014/main" id="{812F7497-0AD9-A74A-A4E3-8315570D8221}"/>
              </a:ext>
            </a:extLst>
          </p:cNvPr>
          <p:cNvPicPr>
            <a:picLocks noChangeAspect="1"/>
          </p:cNvPicPr>
          <p:nvPr/>
        </p:nvPicPr>
        <p:blipFill>
          <a:blip r:embed="rId3"/>
          <a:stretch>
            <a:fillRect/>
          </a:stretch>
        </p:blipFill>
        <p:spPr>
          <a:xfrm>
            <a:off x="1160584" y="0"/>
            <a:ext cx="9870831" cy="6858000"/>
          </a:xfrm>
          <a:prstGeom prst="rect">
            <a:avLst/>
          </a:prstGeom>
        </p:spPr>
      </p:pic>
    </p:spTree>
    <p:extLst>
      <p:ext uri="{BB962C8B-B14F-4D97-AF65-F5344CB8AC3E}">
        <p14:creationId xmlns:p14="http://schemas.microsoft.com/office/powerpoint/2010/main" val="23523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8DF26F-AD45-6F4F-8178-1C6AA8BB421C}"/>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602B18C-EE4A-AA4B-BED7-E1D385B46C8E}"/>
              </a:ext>
            </a:extLst>
          </p:cNvPr>
          <p:cNvPicPr>
            <a:picLocks noChangeAspect="1"/>
          </p:cNvPicPr>
          <p:nvPr/>
        </p:nvPicPr>
        <p:blipFill>
          <a:blip r:embed="rId3"/>
          <a:stretch>
            <a:fillRect/>
          </a:stretch>
        </p:blipFill>
        <p:spPr>
          <a:xfrm>
            <a:off x="0" y="309785"/>
            <a:ext cx="12192000" cy="6238430"/>
          </a:xfrm>
          <a:prstGeom prst="rect">
            <a:avLst/>
          </a:prstGeom>
        </p:spPr>
      </p:pic>
    </p:spTree>
    <p:extLst>
      <p:ext uri="{BB962C8B-B14F-4D97-AF65-F5344CB8AC3E}">
        <p14:creationId xmlns:p14="http://schemas.microsoft.com/office/powerpoint/2010/main" val="1720850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7CE4-DDDE-934D-938B-2458E2E5FF14}"/>
              </a:ext>
            </a:extLst>
          </p:cNvPr>
          <p:cNvPicPr>
            <a:picLocks noChangeAspect="1"/>
          </p:cNvPicPr>
          <p:nvPr/>
        </p:nvPicPr>
        <p:blipFill>
          <a:blip r:embed="rId2"/>
          <a:stretch>
            <a:fillRect/>
          </a:stretch>
        </p:blipFill>
        <p:spPr>
          <a:xfrm>
            <a:off x="0" y="468220"/>
            <a:ext cx="12192000" cy="5921559"/>
          </a:xfrm>
          <a:prstGeom prst="rect">
            <a:avLst/>
          </a:prstGeom>
        </p:spPr>
      </p:pic>
    </p:spTree>
    <p:extLst>
      <p:ext uri="{BB962C8B-B14F-4D97-AF65-F5344CB8AC3E}">
        <p14:creationId xmlns:p14="http://schemas.microsoft.com/office/powerpoint/2010/main" val="592206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C3B44D-DAFC-984B-8B72-AE3F94A6F272}"/>
              </a:ext>
            </a:extLst>
          </p:cNvPr>
          <p:cNvPicPr>
            <a:picLocks noChangeAspect="1"/>
          </p:cNvPicPr>
          <p:nvPr/>
        </p:nvPicPr>
        <p:blipFill rotWithShape="1">
          <a:blip r:embed="rId2"/>
          <a:srcRect t="3305" b="3424"/>
          <a:stretch/>
        </p:blipFill>
        <p:spPr>
          <a:xfrm>
            <a:off x="6613648" y="2400971"/>
            <a:ext cx="3979142" cy="4284836"/>
          </a:xfrm>
          <a:prstGeom prst="rect">
            <a:avLst/>
          </a:prstGeom>
        </p:spPr>
      </p:pic>
      <p:pic>
        <p:nvPicPr>
          <p:cNvPr id="5" name="Picture 4">
            <a:extLst>
              <a:ext uri="{FF2B5EF4-FFF2-40B4-BE49-F238E27FC236}">
                <a16:creationId xmlns:a16="http://schemas.microsoft.com/office/drawing/2014/main" id="{1CACE929-6707-9740-858D-F67070E886C5}"/>
              </a:ext>
            </a:extLst>
          </p:cNvPr>
          <p:cNvPicPr>
            <a:picLocks noChangeAspect="1"/>
          </p:cNvPicPr>
          <p:nvPr/>
        </p:nvPicPr>
        <p:blipFill>
          <a:blip r:embed="rId3"/>
          <a:stretch>
            <a:fillRect/>
          </a:stretch>
        </p:blipFill>
        <p:spPr>
          <a:xfrm>
            <a:off x="1412009" y="2654548"/>
            <a:ext cx="4546600" cy="3187700"/>
          </a:xfrm>
          <a:prstGeom prst="rect">
            <a:avLst/>
          </a:prstGeom>
        </p:spPr>
      </p:pic>
      <p:sp>
        <p:nvSpPr>
          <p:cNvPr id="6" name="Frame 5">
            <a:extLst>
              <a:ext uri="{FF2B5EF4-FFF2-40B4-BE49-F238E27FC236}">
                <a16:creationId xmlns:a16="http://schemas.microsoft.com/office/drawing/2014/main" id="{3D319333-9805-6B47-A6B6-4393DAE7CA6F}"/>
              </a:ext>
            </a:extLst>
          </p:cNvPr>
          <p:cNvSpPr/>
          <p:nvPr/>
        </p:nvSpPr>
        <p:spPr>
          <a:xfrm>
            <a:off x="3586349" y="4251366"/>
            <a:ext cx="2244436" cy="1733798"/>
          </a:xfrm>
          <a:prstGeom prst="frame">
            <a:avLst>
              <a:gd name="adj1" fmla="val 22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74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32ED9-7292-6A4E-9BF7-0CEB983F8220}"/>
              </a:ext>
            </a:extLst>
          </p:cNvPr>
          <p:cNvSpPr txBox="1"/>
          <p:nvPr/>
        </p:nvSpPr>
        <p:spPr>
          <a:xfrm>
            <a:off x="633554" y="467789"/>
            <a:ext cx="10695505" cy="36933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Sample demultiplexing</a:t>
            </a:r>
          </a:p>
        </p:txBody>
      </p:sp>
      <p:sp>
        <p:nvSpPr>
          <p:cNvPr id="5" name="Rectangle 4">
            <a:extLst>
              <a:ext uri="{FF2B5EF4-FFF2-40B4-BE49-F238E27FC236}">
                <a16:creationId xmlns:a16="http://schemas.microsoft.com/office/drawing/2014/main" id="{0013E4D8-FD0A-AE4A-8902-5AD7BEBE39DC}"/>
              </a:ext>
            </a:extLst>
          </p:cNvPr>
          <p:cNvSpPr/>
          <p:nvPr/>
        </p:nvSpPr>
        <p:spPr>
          <a:xfrm>
            <a:off x="633554" y="1017401"/>
            <a:ext cx="10826134" cy="923330"/>
          </a:xfrm>
          <a:prstGeom prst="rect">
            <a:avLst/>
          </a:prstGeom>
        </p:spPr>
        <p:txBody>
          <a:bodyPr wrap="square">
            <a:spAutoFit/>
          </a:bodyPr>
          <a:lstStyle/>
          <a:p>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Sequence runs on NGS instruments are typically carried out with multiple samples pooled together. </a:t>
            </a:r>
          </a:p>
          <a:p>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An </a:t>
            </a:r>
            <a:r>
              <a:rPr lang="en-US" b="1" i="0" dirty="0">
                <a:effectLst/>
                <a:latin typeface="Helvetica Neue" panose="02000503000000020004" pitchFamily="2" charset="0"/>
                <a:ea typeface="Helvetica Neue" panose="02000503000000020004" pitchFamily="2" charset="0"/>
                <a:cs typeface="Helvetica Neue" panose="02000503000000020004" pitchFamily="2" charset="0"/>
              </a:rPr>
              <a:t>index tag </a:t>
            </a:r>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(also called a barcode) consisting of a unique sequence </a:t>
            </a: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between 6 and 12bp) is added to each sample so that the sequence reads from different samples can be identified.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4353DDAF-0CD8-A34D-B097-21BAD2C0939B}"/>
              </a:ext>
            </a:extLst>
          </p:cNvPr>
          <p:cNvSpPr/>
          <p:nvPr/>
        </p:nvSpPr>
        <p:spPr>
          <a:xfrm>
            <a:off x="633554" y="2333813"/>
            <a:ext cx="10826134" cy="369332"/>
          </a:xfrm>
          <a:prstGeom prst="rect">
            <a:avLst/>
          </a:prstGeom>
        </p:spPr>
        <p:txBody>
          <a:bodyPr wrap="square">
            <a:spAutoFit/>
          </a:bodyPr>
          <a:lstStyle/>
          <a:p>
            <a:r>
              <a:rPr lang="en-US" b="0" i="0" dirty="0">
                <a:effectLst/>
                <a:latin typeface="Helvetica Neue" panose="02000503000000020004" pitchFamily="2" charset="0"/>
                <a:ea typeface="Helvetica Neue" panose="02000503000000020004" pitchFamily="2" charset="0"/>
                <a:cs typeface="Helvetica Neue" panose="02000503000000020004" pitchFamily="2" charset="0"/>
              </a:rPr>
              <a:t>The other requirement is a sample sheet</a:t>
            </a:r>
            <a:endParaRPr lang="en-US" dirty="0"/>
          </a:p>
        </p:txBody>
      </p:sp>
      <p:sp>
        <p:nvSpPr>
          <p:cNvPr id="2" name="Rectangle 1">
            <a:extLst>
              <a:ext uri="{FF2B5EF4-FFF2-40B4-BE49-F238E27FC236}">
                <a16:creationId xmlns:a16="http://schemas.microsoft.com/office/drawing/2014/main" id="{069E91C4-E7B3-0246-95F8-85CC873654D3}"/>
              </a:ext>
            </a:extLst>
          </p:cNvPr>
          <p:cNvSpPr/>
          <p:nvPr/>
        </p:nvSpPr>
        <p:spPr>
          <a:xfrm>
            <a:off x="1630979" y="2753317"/>
            <a:ext cx="8831284" cy="3970318"/>
          </a:xfrm>
          <a:prstGeom prst="rect">
            <a:avLst/>
          </a:prstGeom>
          <a:solidFill>
            <a:schemeClr val="accent4">
              <a:lumMod val="20000"/>
              <a:lumOff val="80000"/>
            </a:schemeClr>
          </a:solidFill>
        </p:spPr>
        <p:txBody>
          <a:bodyPr wrap="square">
            <a:spAutoFit/>
          </a:bodyPr>
          <a:lstStyle/>
          <a:p>
            <a:r>
              <a:rPr lang="en-US" sz="1200" dirty="0">
                <a:solidFill>
                  <a:srgbClr val="000000"/>
                </a:solidFill>
                <a:latin typeface="Menlo" panose="020B0609030804020204" pitchFamily="49" charset="0"/>
              </a:rPr>
              <a:t>[Header],,,,,,,,,</a:t>
            </a:r>
          </a:p>
          <a:p>
            <a:r>
              <a:rPr lang="en-US" sz="1200" dirty="0">
                <a:solidFill>
                  <a:srgbClr val="000000"/>
                </a:solidFill>
                <a:latin typeface="Menlo" panose="020B0609030804020204" pitchFamily="49" charset="0"/>
              </a:rPr>
              <a:t>IEMFileVersion,4,,,,,,,,</a:t>
            </a:r>
          </a:p>
          <a:p>
            <a:r>
              <a:rPr lang="en-US" sz="1200" dirty="0">
                <a:solidFill>
                  <a:srgbClr val="000000"/>
                </a:solidFill>
                <a:latin typeface="Menlo" panose="020B0609030804020204" pitchFamily="49" charset="0"/>
              </a:rPr>
              <a:t>Date,20-10-2014,,,,,,,,</a:t>
            </a:r>
          </a:p>
          <a:p>
            <a:r>
              <a:rPr lang="en-US" sz="1200" dirty="0" err="1">
                <a:solidFill>
                  <a:srgbClr val="000000"/>
                </a:solidFill>
                <a:latin typeface="Menlo" panose="020B0609030804020204" pitchFamily="49" charset="0"/>
              </a:rPr>
              <a:t>Workflow,GenerateFASTQ</a:t>
            </a:r>
            <a:r>
              <a:rPr lang="en-US" sz="1200" dirty="0">
                <a:solidFill>
                  <a:srgbClr val="000000"/>
                </a:solidFill>
                <a:latin typeface="Menlo" panose="020B0609030804020204" pitchFamily="49" charset="0"/>
              </a:rPr>
              <a:t>,,,,,,,,</a:t>
            </a:r>
          </a:p>
          <a:p>
            <a:r>
              <a:rPr lang="en-US" sz="1200" dirty="0" err="1">
                <a:solidFill>
                  <a:srgbClr val="000000"/>
                </a:solidFill>
                <a:latin typeface="Menlo" panose="020B0609030804020204" pitchFamily="49" charset="0"/>
              </a:rPr>
              <a:t>Application,FASTQ</a:t>
            </a:r>
            <a:r>
              <a:rPr lang="en-US" sz="1200" dirty="0">
                <a:solidFill>
                  <a:srgbClr val="000000"/>
                </a:solidFill>
                <a:latin typeface="Menlo" panose="020B0609030804020204" pitchFamily="49" charset="0"/>
              </a:rPr>
              <a:t> Only,,,,,,,,</a:t>
            </a:r>
          </a:p>
          <a:p>
            <a:r>
              <a:rPr lang="en-US" sz="1200" dirty="0" err="1">
                <a:solidFill>
                  <a:srgbClr val="000000"/>
                </a:solidFill>
                <a:latin typeface="Menlo" panose="020B0609030804020204" pitchFamily="49" charset="0"/>
              </a:rPr>
              <a:t>Assay,Nextera</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Description,,,,,,,,,</a:t>
            </a:r>
          </a:p>
          <a:p>
            <a:r>
              <a:rPr lang="en-US" sz="1200" dirty="0" err="1">
                <a:solidFill>
                  <a:srgbClr val="000000"/>
                </a:solidFill>
                <a:latin typeface="Menlo" panose="020B0609030804020204" pitchFamily="49" charset="0"/>
              </a:rPr>
              <a:t>Chemistry,Amplicon</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[Reads],,,,,,,,,</a:t>
            </a:r>
          </a:p>
          <a:p>
            <a:r>
              <a:rPr lang="en-US" sz="1200" dirty="0">
                <a:solidFill>
                  <a:srgbClr val="000000"/>
                </a:solidFill>
                <a:latin typeface="Menlo" panose="020B0609030804020204" pitchFamily="49" charset="0"/>
              </a:rPr>
              <a:t>151,,,,,,,,,</a:t>
            </a:r>
          </a:p>
          <a:p>
            <a:r>
              <a:rPr lang="en-US" sz="1200" dirty="0">
                <a:solidFill>
                  <a:srgbClr val="000000"/>
                </a:solidFill>
                <a:latin typeface="Menlo" panose="020B0609030804020204" pitchFamily="49" charset="0"/>
              </a:rPr>
              <a:t>151,,,,,,,,,</a:t>
            </a:r>
          </a:p>
          <a:p>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[Settings],,,,,,,,,</a:t>
            </a:r>
          </a:p>
          <a:p>
            <a:r>
              <a:rPr lang="en-US" sz="1200" dirty="0">
                <a:solidFill>
                  <a:srgbClr val="000000"/>
                </a:solidFill>
                <a:latin typeface="Menlo" panose="020B0609030804020204" pitchFamily="49" charset="0"/>
              </a:rPr>
              <a:t>ReverseComplement,0,,,,,,,,</a:t>
            </a:r>
          </a:p>
          <a:p>
            <a:r>
              <a:rPr lang="en-US" sz="1200" dirty="0">
                <a:solidFill>
                  <a:srgbClr val="000000"/>
                </a:solidFill>
                <a:latin typeface="Menlo" panose="020B0609030804020204" pitchFamily="49" charset="0"/>
              </a:rPr>
              <a:t>Adapter,,,,,,,,,</a:t>
            </a:r>
          </a:p>
          <a:p>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[Data],,,,,,,</a:t>
            </a:r>
          </a:p>
          <a:p>
            <a:r>
              <a:rPr lang="en-US" sz="1200" dirty="0">
                <a:solidFill>
                  <a:srgbClr val="000000"/>
                </a:solidFill>
                <a:latin typeface="Menlo" panose="020B0609030804020204" pitchFamily="49" charset="0"/>
              </a:rPr>
              <a:t>Lane,Sample_ID,Sample_Name,Sample_Plate,Sample_Well,I7_Index_ID,index,I5_Index_ID,index2</a:t>
            </a:r>
          </a:p>
          <a:p>
            <a:r>
              <a:rPr lang="en-US" sz="1200" dirty="0">
                <a:solidFill>
                  <a:srgbClr val="000000"/>
                </a:solidFill>
                <a:latin typeface="Menlo" panose="020B0609030804020204" pitchFamily="49" charset="0"/>
              </a:rPr>
              <a:t>4,AV_1_HTO,AV_1_HTO,,,,ATTACTCG,,,</a:t>
            </a:r>
          </a:p>
          <a:p>
            <a:r>
              <a:rPr lang="en-US" sz="1200" dirty="0">
                <a:solidFill>
                  <a:srgbClr val="000000"/>
                </a:solidFill>
                <a:latin typeface="Menlo" panose="020B0609030804020204" pitchFamily="49" charset="0"/>
              </a:rPr>
              <a:t>5,AV_1_HTO,AV_1_HTO,,,,ATTACTCG,,,</a:t>
            </a:r>
          </a:p>
        </p:txBody>
      </p:sp>
    </p:spTree>
    <p:extLst>
      <p:ext uri="{BB962C8B-B14F-4D97-AF65-F5344CB8AC3E}">
        <p14:creationId xmlns:p14="http://schemas.microsoft.com/office/powerpoint/2010/main" val="1537033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D3562-28C8-1A46-BB2E-2EE33F0104A2}"/>
              </a:ext>
            </a:extLst>
          </p:cNvPr>
          <p:cNvPicPr>
            <a:picLocks noChangeAspect="1"/>
          </p:cNvPicPr>
          <p:nvPr/>
        </p:nvPicPr>
        <p:blipFill>
          <a:blip r:embed="rId2"/>
          <a:stretch>
            <a:fillRect/>
          </a:stretch>
        </p:blipFill>
        <p:spPr>
          <a:xfrm>
            <a:off x="0" y="316352"/>
            <a:ext cx="12192000" cy="6225295"/>
          </a:xfrm>
          <a:prstGeom prst="rect">
            <a:avLst/>
          </a:prstGeom>
        </p:spPr>
      </p:pic>
    </p:spTree>
    <p:extLst>
      <p:ext uri="{BB962C8B-B14F-4D97-AF65-F5344CB8AC3E}">
        <p14:creationId xmlns:p14="http://schemas.microsoft.com/office/powerpoint/2010/main" val="2995719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id="{FD888A92-50AF-994B-8122-81E7CB42CCF8}"/>
              </a:ext>
            </a:extLst>
          </p:cNvPr>
          <p:cNvSpPr/>
          <p:nvPr/>
        </p:nvSpPr>
        <p:spPr>
          <a:xfrm>
            <a:off x="8906494" y="5640779"/>
            <a:ext cx="451262" cy="190005"/>
          </a:xfrm>
          <a:prstGeom prst="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4B405D46-061E-7644-BA41-978FC44AC82C}"/>
              </a:ext>
            </a:extLst>
          </p:cNvPr>
          <p:cNvSpPr/>
          <p:nvPr/>
        </p:nvSpPr>
        <p:spPr>
          <a:xfrm>
            <a:off x="8419606" y="5700152"/>
            <a:ext cx="926275" cy="11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603767-EE06-944A-9889-44E90428C72F}"/>
              </a:ext>
            </a:extLst>
          </p:cNvPr>
          <p:cNvPicPr>
            <a:picLocks noChangeAspect="1"/>
          </p:cNvPicPr>
          <p:nvPr/>
        </p:nvPicPr>
        <p:blipFill>
          <a:blip r:embed="rId2"/>
          <a:stretch>
            <a:fillRect/>
          </a:stretch>
        </p:blipFill>
        <p:spPr>
          <a:xfrm>
            <a:off x="1568450" y="82550"/>
            <a:ext cx="9055100" cy="6692900"/>
          </a:xfrm>
          <a:prstGeom prst="rect">
            <a:avLst/>
          </a:prstGeom>
        </p:spPr>
      </p:pic>
      <p:sp>
        <p:nvSpPr>
          <p:cNvPr id="10" name="Frame 9">
            <a:extLst>
              <a:ext uri="{FF2B5EF4-FFF2-40B4-BE49-F238E27FC236}">
                <a16:creationId xmlns:a16="http://schemas.microsoft.com/office/drawing/2014/main" id="{F8F5A464-CC79-A349-A007-1F36DA251916}"/>
              </a:ext>
            </a:extLst>
          </p:cNvPr>
          <p:cNvSpPr/>
          <p:nvPr/>
        </p:nvSpPr>
        <p:spPr>
          <a:xfrm>
            <a:off x="5970495" y="5422372"/>
            <a:ext cx="4114800" cy="218407"/>
          </a:xfrm>
          <a:prstGeom prst="frame">
            <a:avLst>
              <a:gd name="adj1" fmla="val 0"/>
            </a:avLst>
          </a:prstGeom>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590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D0A9FA-8C67-E745-829E-DEE67543E81C}"/>
              </a:ext>
            </a:extLst>
          </p:cNvPr>
          <p:cNvPicPr>
            <a:picLocks noChangeAspect="1"/>
          </p:cNvPicPr>
          <p:nvPr/>
        </p:nvPicPr>
        <p:blipFill>
          <a:blip r:embed="rId2"/>
          <a:stretch>
            <a:fillRect/>
          </a:stretch>
        </p:blipFill>
        <p:spPr>
          <a:xfrm>
            <a:off x="2848600" y="0"/>
            <a:ext cx="9328808" cy="6858000"/>
          </a:xfrm>
          <a:prstGeom prst="rect">
            <a:avLst/>
          </a:prstGeom>
        </p:spPr>
      </p:pic>
      <p:sp>
        <p:nvSpPr>
          <p:cNvPr id="4" name="Rectangle 3">
            <a:extLst>
              <a:ext uri="{FF2B5EF4-FFF2-40B4-BE49-F238E27FC236}">
                <a16:creationId xmlns:a16="http://schemas.microsoft.com/office/drawing/2014/main" id="{A447957F-ED4F-5345-88B7-B3F2BA4C64CD}"/>
              </a:ext>
            </a:extLst>
          </p:cNvPr>
          <p:cNvSpPr/>
          <p:nvPr/>
        </p:nvSpPr>
        <p:spPr>
          <a:xfrm>
            <a:off x="8621313" y="5646364"/>
            <a:ext cx="926275" cy="118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9D6BA7-D600-464C-A187-A478A3EF813D}"/>
              </a:ext>
            </a:extLst>
          </p:cNvPr>
          <p:cNvSpPr txBox="1"/>
          <p:nvPr/>
        </p:nvSpPr>
        <p:spPr>
          <a:xfrm>
            <a:off x="0" y="1194619"/>
            <a:ext cx="3038168" cy="369332"/>
          </a:xfrm>
          <a:prstGeom prst="rect">
            <a:avLst/>
          </a:prstGeom>
          <a:noFill/>
        </p:spPr>
        <p:txBody>
          <a:bodyPr wrap="square" rtlCol="0">
            <a:spAutoFit/>
          </a:bodyPr>
          <a:lstStyle/>
          <a:p>
            <a:r>
              <a:rPr lang="en-US" dirty="0"/>
              <a:t>Forcing the number of cells</a:t>
            </a:r>
          </a:p>
        </p:txBody>
      </p:sp>
      <p:sp>
        <p:nvSpPr>
          <p:cNvPr id="3" name="TextBox 2">
            <a:extLst>
              <a:ext uri="{FF2B5EF4-FFF2-40B4-BE49-F238E27FC236}">
                <a16:creationId xmlns:a16="http://schemas.microsoft.com/office/drawing/2014/main" id="{99AFA41F-0AD2-9A43-B87F-6F9FCBCDECEF}"/>
              </a:ext>
            </a:extLst>
          </p:cNvPr>
          <p:cNvSpPr txBox="1"/>
          <p:nvPr/>
        </p:nvSpPr>
        <p:spPr>
          <a:xfrm>
            <a:off x="9217743" y="5498878"/>
            <a:ext cx="1681316"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032183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6FE514-E5D9-4A4C-B30D-952D8F7D1108}"/>
              </a:ext>
            </a:extLst>
          </p:cNvPr>
          <p:cNvSpPr txBox="1"/>
          <p:nvPr/>
        </p:nvSpPr>
        <p:spPr>
          <a:xfrm>
            <a:off x="551330" y="1102659"/>
            <a:ext cx="11066929" cy="2031325"/>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Conclusions</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Always perform QC of your libraries!</a:t>
            </a:r>
          </a:p>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Be aware of library specifics </a:t>
            </a:r>
            <a:r>
              <a:rPr lang="en-US" b="1"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critical mindset</a:t>
            </a:r>
            <a:r>
              <a:rPr lang="en-US" b="1" dirty="0">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61993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64863-BD11-6944-96F7-0C4B2A577EAF}"/>
              </a:ext>
            </a:extLst>
          </p:cNvPr>
          <p:cNvSpPr/>
          <p:nvPr/>
        </p:nvSpPr>
        <p:spPr>
          <a:xfrm>
            <a:off x="241464" y="366777"/>
            <a:ext cx="11950536" cy="646331"/>
          </a:xfrm>
          <a:prstGeom prst="rect">
            <a:avLst/>
          </a:prstGeom>
          <a:solidFill>
            <a:srgbClr val="EDE985"/>
          </a:solidFill>
        </p:spPr>
        <p:txBody>
          <a:bodyPr wrap="square">
            <a:spAutoFit/>
          </a:bodyPr>
          <a:lstStyle/>
          <a:p>
            <a:r>
              <a:rPr lang="en-US" dirty="0">
                <a:solidFill>
                  <a:srgbClr val="000000"/>
                </a:solidFill>
                <a:latin typeface="Menlo" panose="020B0609030804020204" pitchFamily="49" charset="0"/>
              </a:rPr>
              <a:t>bcl2fastq --</a:t>
            </a:r>
            <a:r>
              <a:rPr lang="en-US" dirty="0" err="1">
                <a:solidFill>
                  <a:srgbClr val="000000"/>
                </a:solidFill>
                <a:latin typeface="Menlo" panose="020B0609030804020204" pitchFamily="49" charset="0"/>
              </a:rPr>
              <a:t>runfolder-dir</a:t>
            </a:r>
            <a:r>
              <a:rPr lang="en-US" dirty="0">
                <a:solidFill>
                  <a:srgbClr val="000000"/>
                </a:solidFill>
                <a:latin typeface="Menlo" panose="020B0609030804020204" pitchFamily="49" charset="0"/>
              </a:rPr>
              <a:t> 190826_E00603_0316_AH3GW3CCX2/ --output-</a:t>
            </a:r>
            <a:r>
              <a:rPr lang="en-US" dirty="0" err="1">
                <a:solidFill>
                  <a:srgbClr val="000000"/>
                </a:solidFill>
                <a:latin typeface="Menlo" panose="020B0609030804020204" pitchFamily="49" charset="0"/>
              </a:rPr>
              <a:t>dir</a:t>
            </a:r>
            <a:r>
              <a:rPr lang="en-US" dirty="0">
                <a:solidFill>
                  <a:srgbClr val="000000"/>
                </a:solidFill>
                <a:latin typeface="Menlo" panose="020B0609030804020204" pitchFamily="49" charset="0"/>
              </a:rPr>
              <a:t> HTO/ --sample-sheet </a:t>
            </a:r>
            <a:r>
              <a:rPr lang="en-US" dirty="0" err="1">
                <a:solidFill>
                  <a:srgbClr val="000000"/>
                </a:solidFill>
                <a:latin typeface="Menlo" panose="020B0609030804020204" pitchFamily="49" charset="0"/>
              </a:rPr>
              <a:t>samples_HTO.csv</a:t>
            </a:r>
            <a:r>
              <a:rPr lang="en-US" dirty="0">
                <a:solidFill>
                  <a:srgbClr val="000000"/>
                </a:solidFill>
                <a:latin typeface="Menlo" panose="020B0609030804020204" pitchFamily="49" charset="0"/>
              </a:rPr>
              <a:t> --barcode-mismatches 0</a:t>
            </a:r>
            <a:endParaRPr lang="en-US" dirty="0">
              <a:solidFill>
                <a:srgbClr val="000000"/>
              </a:solidFill>
              <a:effectLst/>
              <a:latin typeface="Menlo" panose="020B0609030804020204" pitchFamily="49" charset="0"/>
            </a:endParaRPr>
          </a:p>
        </p:txBody>
      </p:sp>
      <p:sp>
        <p:nvSpPr>
          <p:cNvPr id="4" name="Rectangle 3">
            <a:extLst>
              <a:ext uri="{FF2B5EF4-FFF2-40B4-BE49-F238E27FC236}">
                <a16:creationId xmlns:a16="http://schemas.microsoft.com/office/drawing/2014/main" id="{7DE7A9CB-3BE9-134E-8323-508086C723F8}"/>
              </a:ext>
            </a:extLst>
          </p:cNvPr>
          <p:cNvSpPr/>
          <p:nvPr/>
        </p:nvSpPr>
        <p:spPr>
          <a:xfrm>
            <a:off x="241464" y="1271032"/>
            <a:ext cx="11950536" cy="369332"/>
          </a:xfrm>
          <a:prstGeom prst="rect">
            <a:avLst/>
          </a:prstGeom>
          <a:solidFill>
            <a:srgbClr val="EDE985"/>
          </a:solidFill>
        </p:spPr>
        <p:txBody>
          <a:bodyPr wrap="square">
            <a:spAutoFit/>
          </a:bodyPr>
          <a:lstStyle/>
          <a:p>
            <a:r>
              <a:rPr lang="en-US" dirty="0">
                <a:solidFill>
                  <a:srgbClr val="000000"/>
                </a:solidFill>
                <a:latin typeface="Menlo" panose="020B0609030804020204" pitchFamily="49" charset="0"/>
              </a:rPr>
              <a:t>output-</a:t>
            </a:r>
            <a:r>
              <a:rPr lang="en-US" dirty="0" err="1">
                <a:solidFill>
                  <a:srgbClr val="000000"/>
                </a:solidFill>
                <a:latin typeface="Menlo" panose="020B0609030804020204" pitchFamily="49" charset="0"/>
              </a:rPr>
              <a:t>dir</a:t>
            </a:r>
            <a:r>
              <a:rPr lang="en-US" dirty="0">
                <a:solidFill>
                  <a:srgbClr val="000000"/>
                </a:solidFill>
                <a:latin typeface="Menlo" panose="020B0609030804020204" pitchFamily="49" charset="0"/>
              </a:rPr>
              <a:t>: HTO/Reports/html/</a:t>
            </a:r>
            <a:r>
              <a:rPr lang="en-US" dirty="0" err="1">
                <a:solidFill>
                  <a:srgbClr val="000000"/>
                </a:solidFill>
                <a:latin typeface="Menlo" panose="020B0609030804020204" pitchFamily="49" charset="0"/>
              </a:rPr>
              <a:t>flowcellID</a:t>
            </a:r>
            <a:r>
              <a:rPr lang="en-US" dirty="0">
                <a:solidFill>
                  <a:srgbClr val="000000"/>
                </a:solidFill>
                <a:latin typeface="Menlo" panose="020B0609030804020204" pitchFamily="49" charset="0"/>
              </a:rPr>
              <a:t>/all/all/all/</a:t>
            </a:r>
            <a:r>
              <a:rPr lang="en-US" dirty="0" err="1">
                <a:solidFill>
                  <a:srgbClr val="000000"/>
                </a:solidFill>
                <a:latin typeface="Menlo" panose="020B0609030804020204" pitchFamily="49" charset="0"/>
              </a:rPr>
              <a:t>laneBarcode.html</a:t>
            </a:r>
            <a:endParaRPr lang="en-US" dirty="0">
              <a:solidFill>
                <a:srgbClr val="000000"/>
              </a:solidFill>
              <a:effectLst/>
              <a:latin typeface="Menlo" panose="020B0609030804020204" pitchFamily="49" charset="0"/>
            </a:endParaRPr>
          </a:p>
        </p:txBody>
      </p:sp>
      <p:pic>
        <p:nvPicPr>
          <p:cNvPr id="11" name="Picture 10">
            <a:extLst>
              <a:ext uri="{FF2B5EF4-FFF2-40B4-BE49-F238E27FC236}">
                <a16:creationId xmlns:a16="http://schemas.microsoft.com/office/drawing/2014/main" id="{37542973-55F7-AB49-BFE2-E0EC98097955}"/>
              </a:ext>
            </a:extLst>
          </p:cNvPr>
          <p:cNvPicPr>
            <a:picLocks noChangeAspect="1"/>
          </p:cNvPicPr>
          <p:nvPr/>
        </p:nvPicPr>
        <p:blipFill rotWithShape="1">
          <a:blip r:embed="rId2"/>
          <a:srcRect t="8547" r="8294" b="5163"/>
          <a:stretch/>
        </p:blipFill>
        <p:spPr>
          <a:xfrm>
            <a:off x="268358" y="1690313"/>
            <a:ext cx="9591920" cy="5167687"/>
          </a:xfrm>
          <a:prstGeom prst="rect">
            <a:avLst/>
          </a:prstGeom>
        </p:spPr>
      </p:pic>
    </p:spTree>
    <p:extLst>
      <p:ext uri="{BB962C8B-B14F-4D97-AF65-F5344CB8AC3E}">
        <p14:creationId xmlns:p14="http://schemas.microsoft.com/office/powerpoint/2010/main" val="417131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B361A5-319F-494E-BEFB-A99ED23F5E36}"/>
              </a:ext>
            </a:extLst>
          </p:cNvPr>
          <p:cNvSpPr/>
          <p:nvPr/>
        </p:nvSpPr>
        <p:spPr>
          <a:xfrm>
            <a:off x="362072" y="3328518"/>
            <a:ext cx="11356769" cy="1477328"/>
          </a:xfrm>
          <a:prstGeom prst="rect">
            <a:avLst/>
          </a:prstGeom>
        </p:spPr>
        <p:txBody>
          <a:bodyPr wrap="square">
            <a:spAutoFit/>
          </a:bodyPr>
          <a:lstStyle/>
          <a:p>
            <a:r>
              <a:rPr lang="en-US" b="1" i="0" dirty="0">
                <a:solidFill>
                  <a:srgbClr val="333333"/>
                </a:solidFill>
                <a:effectLst/>
                <a:latin typeface="Helvetica Neue" panose="02000503000000020004" pitchFamily="2" charset="0"/>
              </a:rPr>
              <a:t>View FASTQ Files</a:t>
            </a:r>
          </a:p>
          <a:p>
            <a:r>
              <a:rPr lang="en-US" b="1" dirty="0">
                <a:solidFill>
                  <a:srgbClr val="333333"/>
                </a:solidFill>
                <a:latin typeface="Helvetica Neue" panose="02000503000000020004" pitchFamily="2" charset="0"/>
              </a:rPr>
              <a:t>	</a:t>
            </a:r>
            <a:r>
              <a:rPr lang="en-US" b="1" i="0" dirty="0">
                <a:solidFill>
                  <a:srgbClr val="333333"/>
                </a:solidFill>
                <a:effectLst/>
                <a:latin typeface="Helvetica Neue" panose="02000503000000020004" pitchFamily="2" charset="0"/>
              </a:rPr>
              <a:t>Viewing entire file</a:t>
            </a:r>
          </a:p>
          <a:p>
            <a:r>
              <a:rPr lang="en-US" b="0" i="0" dirty="0">
                <a:solidFill>
                  <a:srgbClr val="06287E"/>
                </a:solidFill>
                <a:effectLst/>
                <a:latin typeface="Helvetica Neue" panose="02000503000000020004" pitchFamily="2" charset="0"/>
              </a:rPr>
              <a:t>	cat</a:t>
            </a:r>
            <a:r>
              <a:rPr lang="en-US" b="0" i="0" dirty="0">
                <a:solidFill>
                  <a:srgbClr val="333333"/>
                </a:solidFill>
                <a:effectLst/>
                <a:latin typeface="Helvetica Neue" panose="02000503000000020004" pitchFamily="2" charset="0"/>
              </a:rPr>
              <a:t> file1.fastq</a:t>
            </a:r>
          </a:p>
          <a:p>
            <a:r>
              <a:rPr lang="en-US" dirty="0">
                <a:solidFill>
                  <a:srgbClr val="333333"/>
                </a:solidFill>
                <a:latin typeface="Helvetica Neue" panose="02000503000000020004" pitchFamily="2" charset="0"/>
              </a:rPr>
              <a:t>	</a:t>
            </a:r>
            <a:r>
              <a:rPr lang="en-US" b="1" i="0" dirty="0">
                <a:solidFill>
                  <a:srgbClr val="333333"/>
                </a:solidFill>
                <a:effectLst/>
                <a:latin typeface="Helvetica Neue" panose="02000503000000020004" pitchFamily="2" charset="0"/>
              </a:rPr>
              <a:t>Viewing first 10 lines</a:t>
            </a:r>
          </a:p>
          <a:p>
            <a:r>
              <a:rPr lang="en-US" b="0" i="0" dirty="0">
                <a:solidFill>
                  <a:srgbClr val="06287E"/>
                </a:solidFill>
                <a:effectLst/>
                <a:latin typeface="Helvetica Neue" panose="02000503000000020004" pitchFamily="2" charset="0"/>
              </a:rPr>
              <a:t>	head</a:t>
            </a:r>
            <a:r>
              <a:rPr lang="en-US" b="0" i="0" dirty="0">
                <a:solidFill>
                  <a:srgbClr val="333333"/>
                </a:solidFill>
                <a:effectLst/>
                <a:latin typeface="Helvetica Neue" panose="02000503000000020004" pitchFamily="2" charset="0"/>
              </a:rPr>
              <a:t> file1.fastq</a:t>
            </a:r>
            <a:r>
              <a:rPr lang="en-US" b="1" dirty="0">
                <a:solidFill>
                  <a:srgbClr val="333333"/>
                </a:solidFill>
                <a:latin typeface="Helvetica Neue" panose="02000503000000020004" pitchFamily="2" charset="0"/>
              </a:rPr>
              <a:t>	</a:t>
            </a:r>
            <a:endParaRPr lang="en-US" b="0" i="0" dirty="0">
              <a:solidFill>
                <a:srgbClr val="333333"/>
              </a:solidFill>
              <a:effectLst/>
              <a:latin typeface="Helvetica Neue" panose="02000503000000020004" pitchFamily="2" charset="0"/>
            </a:endParaRPr>
          </a:p>
        </p:txBody>
      </p:sp>
      <p:sp>
        <p:nvSpPr>
          <p:cNvPr id="8" name="Frame 7">
            <a:extLst>
              <a:ext uri="{FF2B5EF4-FFF2-40B4-BE49-F238E27FC236}">
                <a16:creationId xmlns:a16="http://schemas.microsoft.com/office/drawing/2014/main" id="{8098F32F-BB7B-D948-8300-C767E4F692CE}"/>
              </a:ext>
            </a:extLst>
          </p:cNvPr>
          <p:cNvSpPr/>
          <p:nvPr/>
        </p:nvSpPr>
        <p:spPr>
          <a:xfrm>
            <a:off x="215153" y="5184977"/>
            <a:ext cx="11833414" cy="207293"/>
          </a:xfrm>
          <a:prstGeom prst="frame">
            <a:avLst>
              <a:gd name="adj1" fmla="val 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B506CCC1-63DB-5845-96E4-29E14558B733}"/>
              </a:ext>
            </a:extLst>
          </p:cNvPr>
          <p:cNvSpPr/>
          <p:nvPr/>
        </p:nvSpPr>
        <p:spPr>
          <a:xfrm>
            <a:off x="227028" y="5578264"/>
            <a:ext cx="11821538" cy="191407"/>
          </a:xfrm>
          <a:prstGeom prst="frame">
            <a:avLst>
              <a:gd name="adj1" fmla="val 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A804E9D5-56D7-344C-B8F8-08B7D678E71D}"/>
              </a:ext>
            </a:extLst>
          </p:cNvPr>
          <p:cNvSpPr txBox="1"/>
          <p:nvPr/>
        </p:nvSpPr>
        <p:spPr>
          <a:xfrm>
            <a:off x="159932" y="399740"/>
            <a:ext cx="9323281" cy="2862322"/>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FASTQ</a:t>
            </a:r>
          </a:p>
          <a:p>
            <a:pPr algn="ct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NGS data is often in FASTQ format</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FASTQ is a text-based format for storing both sequence and its corresponding quality score</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Four lines per sequence (read)</a:t>
            </a:r>
          </a:p>
          <a:p>
            <a:pPr marL="742950" lvl="1" indent="-285750">
              <a:buFont typeface="Courier New" panose="02070309020205020404" pitchFamily="49" charset="0"/>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 followed by the unique sequence identifier  </a:t>
            </a:r>
          </a:p>
          <a:p>
            <a:pPr marL="742950" lvl="1" indent="-285750">
              <a:buFont typeface="Courier New" panose="02070309020205020404" pitchFamily="49" charset="0"/>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The nucleotide sequence</a:t>
            </a:r>
          </a:p>
          <a:p>
            <a:pPr marL="742950" lvl="1" indent="-285750">
              <a:buFont typeface="Courier New" panose="02070309020205020404" pitchFamily="49" charset="0"/>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 The quality line break</a:t>
            </a:r>
          </a:p>
          <a:p>
            <a:pPr marL="742950" lvl="1" indent="-285750">
              <a:buFont typeface="Courier New" panose="02070309020205020404" pitchFamily="49" charset="0"/>
              <a:buChar char="o"/>
            </a:pPr>
            <a:r>
              <a:rPr lang="en-US" dirty="0">
                <a:latin typeface="Helvetica Neue" panose="02000503000000020004" pitchFamily="2" charset="0"/>
                <a:ea typeface="Helvetica Neue" panose="02000503000000020004" pitchFamily="2" charset="0"/>
                <a:cs typeface="Helvetica Neue" panose="02000503000000020004" pitchFamily="2" charset="0"/>
              </a:rPr>
              <a:t>The quality scores in ASCII characters</a:t>
            </a:r>
          </a:p>
        </p:txBody>
      </p:sp>
      <p:graphicFrame>
        <p:nvGraphicFramePr>
          <p:cNvPr id="10" name="Diagram 9">
            <a:extLst>
              <a:ext uri="{FF2B5EF4-FFF2-40B4-BE49-F238E27FC236}">
                <a16:creationId xmlns:a16="http://schemas.microsoft.com/office/drawing/2014/main" id="{FEED5C29-197B-0C47-9F70-B9B50DA59A7C}"/>
              </a:ext>
            </a:extLst>
          </p:cNvPr>
          <p:cNvGraphicFramePr/>
          <p:nvPr>
            <p:extLst>
              <p:ext uri="{D42A27DB-BD31-4B8C-83A1-F6EECF244321}">
                <p14:modId xmlns:p14="http://schemas.microsoft.com/office/powerpoint/2010/main" val="4006227365"/>
              </p:ext>
            </p:extLst>
          </p:nvPr>
        </p:nvGraphicFramePr>
        <p:xfrm>
          <a:off x="6471264" y="135363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A4899EB-D2AE-3B4A-BD66-F2C82EC573C2}"/>
              </a:ext>
            </a:extLst>
          </p:cNvPr>
          <p:cNvPicPr>
            <a:picLocks noChangeAspect="1"/>
          </p:cNvPicPr>
          <p:nvPr/>
        </p:nvPicPr>
        <p:blipFill rotWithShape="1">
          <a:blip r:embed="rId7"/>
          <a:srcRect r="18049"/>
          <a:stretch/>
        </p:blipFill>
        <p:spPr>
          <a:xfrm>
            <a:off x="67672" y="5048514"/>
            <a:ext cx="12192000" cy="1608331"/>
          </a:xfrm>
          <a:prstGeom prst="rect">
            <a:avLst/>
          </a:prstGeom>
        </p:spPr>
      </p:pic>
      <p:sp>
        <p:nvSpPr>
          <p:cNvPr id="7" name="Frame 6">
            <a:extLst>
              <a:ext uri="{FF2B5EF4-FFF2-40B4-BE49-F238E27FC236}">
                <a16:creationId xmlns:a16="http://schemas.microsoft.com/office/drawing/2014/main" id="{C6F56F25-1F69-A549-9E48-DDF837EAF93E}"/>
              </a:ext>
            </a:extLst>
          </p:cNvPr>
          <p:cNvSpPr/>
          <p:nvPr/>
        </p:nvSpPr>
        <p:spPr>
          <a:xfrm>
            <a:off x="67673" y="4994855"/>
            <a:ext cx="5272644" cy="222493"/>
          </a:xfrm>
          <a:prstGeom prst="frame">
            <a:avLst>
              <a:gd name="adj1"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1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D9C042-2629-0B46-9AE2-52F206CEBCC5}"/>
              </a:ext>
            </a:extLst>
          </p:cNvPr>
          <p:cNvSpPr/>
          <p:nvPr/>
        </p:nvSpPr>
        <p:spPr>
          <a:xfrm>
            <a:off x="591044" y="5488707"/>
            <a:ext cx="8822872" cy="1200329"/>
          </a:xfrm>
          <a:prstGeom prst="rect">
            <a:avLst/>
          </a:prstGeom>
          <a:ln>
            <a:solidFill>
              <a:schemeClr val="tx1"/>
            </a:solidFill>
          </a:ln>
        </p:spPr>
        <p:txBody>
          <a:bodyPr wrap="square">
            <a:spAutoFit/>
          </a:bodyPr>
          <a:lstStyle/>
          <a:p>
            <a:r>
              <a:rPr lang="en-US" b="1" dirty="0"/>
              <a:t>Quality Score	Probability of Incorrect Base Call 	Inferred Base Call Accuracy</a:t>
            </a:r>
          </a:p>
          <a:p>
            <a:r>
              <a:rPr lang="en-US" dirty="0">
                <a:effectLst/>
              </a:rPr>
              <a:t>10 (Q10)		1 in 10				90%</a:t>
            </a:r>
          </a:p>
          <a:p>
            <a:r>
              <a:rPr lang="en-US" dirty="0">
                <a:effectLst/>
              </a:rPr>
              <a:t>20 (Q20)		1 in 100				99%</a:t>
            </a:r>
          </a:p>
          <a:p>
            <a:r>
              <a:rPr lang="en-US" dirty="0">
                <a:effectLst/>
              </a:rPr>
              <a:t>30 (Q30)		1 in 1000				99.9%</a:t>
            </a:r>
            <a:endParaRPr lang="en-US" dirty="0"/>
          </a:p>
        </p:txBody>
      </p:sp>
      <p:pic>
        <p:nvPicPr>
          <p:cNvPr id="6" name="Picture 5">
            <a:extLst>
              <a:ext uri="{FF2B5EF4-FFF2-40B4-BE49-F238E27FC236}">
                <a16:creationId xmlns:a16="http://schemas.microsoft.com/office/drawing/2014/main" id="{80222BAD-725B-4D48-A03C-A913A79991F6}"/>
              </a:ext>
            </a:extLst>
          </p:cNvPr>
          <p:cNvPicPr>
            <a:picLocks noChangeAspect="1"/>
          </p:cNvPicPr>
          <p:nvPr/>
        </p:nvPicPr>
        <p:blipFill rotWithShape="1">
          <a:blip r:embed="rId2"/>
          <a:srcRect r="18049" b="86267"/>
          <a:stretch/>
        </p:blipFill>
        <p:spPr>
          <a:xfrm>
            <a:off x="83127" y="516792"/>
            <a:ext cx="12192000" cy="220876"/>
          </a:xfrm>
          <a:prstGeom prst="rect">
            <a:avLst/>
          </a:prstGeom>
          <a:solidFill>
            <a:srgbClr val="EDE985"/>
          </a:solidFill>
        </p:spPr>
      </p:pic>
      <p:cxnSp>
        <p:nvCxnSpPr>
          <p:cNvPr id="8" name="Straight Connector 7">
            <a:extLst>
              <a:ext uri="{FF2B5EF4-FFF2-40B4-BE49-F238E27FC236}">
                <a16:creationId xmlns:a16="http://schemas.microsoft.com/office/drawing/2014/main" id="{6A74B5E8-1DA5-5E4A-804D-6A7024427FC4}"/>
              </a:ext>
            </a:extLst>
          </p:cNvPr>
          <p:cNvCxnSpPr>
            <a:cxnSpLocks/>
          </p:cNvCxnSpPr>
          <p:nvPr/>
        </p:nvCxnSpPr>
        <p:spPr>
          <a:xfrm>
            <a:off x="83127" y="737668"/>
            <a:ext cx="64126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24F3C99-CA17-EC4A-BAE7-63FDCF3FFF4F}"/>
              </a:ext>
            </a:extLst>
          </p:cNvPr>
          <p:cNvCxnSpPr>
            <a:cxnSpLocks/>
          </p:cNvCxnSpPr>
          <p:nvPr/>
        </p:nvCxnSpPr>
        <p:spPr>
          <a:xfrm>
            <a:off x="888670" y="737668"/>
            <a:ext cx="34636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C37E78-3A2D-4E43-A24F-A3F0032D6122}"/>
              </a:ext>
            </a:extLst>
          </p:cNvPr>
          <p:cNvCxnSpPr>
            <a:cxnSpLocks/>
          </p:cNvCxnSpPr>
          <p:nvPr/>
        </p:nvCxnSpPr>
        <p:spPr>
          <a:xfrm>
            <a:off x="1328057" y="737668"/>
            <a:ext cx="821377"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693997-7F07-8042-B83C-89C9FA690239}"/>
              </a:ext>
            </a:extLst>
          </p:cNvPr>
          <p:cNvCxnSpPr>
            <a:cxnSpLocks/>
          </p:cNvCxnSpPr>
          <p:nvPr/>
        </p:nvCxnSpPr>
        <p:spPr>
          <a:xfrm>
            <a:off x="4508664" y="737668"/>
            <a:ext cx="82137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E7B279-27BF-674F-9C4B-8F55408FD303}"/>
              </a:ext>
            </a:extLst>
          </p:cNvPr>
          <p:cNvCxnSpPr>
            <a:cxnSpLocks/>
          </p:cNvCxnSpPr>
          <p:nvPr/>
        </p:nvCxnSpPr>
        <p:spPr>
          <a:xfrm flipV="1">
            <a:off x="3851562" y="732236"/>
            <a:ext cx="285007" cy="2"/>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A2F147B-7881-A342-82D6-3FCDD89171B2}"/>
              </a:ext>
            </a:extLst>
          </p:cNvPr>
          <p:cNvSpPr txBox="1"/>
          <p:nvPr/>
        </p:nvSpPr>
        <p:spPr>
          <a:xfrm>
            <a:off x="59377" y="743100"/>
            <a:ext cx="805543" cy="215444"/>
          </a:xfrm>
          <a:prstGeom prst="rect">
            <a:avLst/>
          </a:prstGeom>
          <a:noFill/>
        </p:spPr>
        <p:txBody>
          <a:bodyPr wrap="square" rtlCol="0">
            <a:spAutoFit/>
          </a:bodyPr>
          <a:lstStyle/>
          <a:p>
            <a:r>
              <a:rPr lang="en-US" sz="800" b="1" dirty="0"/>
              <a:t>Instrument</a:t>
            </a:r>
          </a:p>
        </p:txBody>
      </p:sp>
      <p:sp>
        <p:nvSpPr>
          <p:cNvPr id="18" name="TextBox 17">
            <a:extLst>
              <a:ext uri="{FF2B5EF4-FFF2-40B4-BE49-F238E27FC236}">
                <a16:creationId xmlns:a16="http://schemas.microsoft.com/office/drawing/2014/main" id="{FAF19BBF-2D40-6143-815B-A9DA7895F297}"/>
              </a:ext>
            </a:extLst>
          </p:cNvPr>
          <p:cNvSpPr txBox="1"/>
          <p:nvPr/>
        </p:nvSpPr>
        <p:spPr>
          <a:xfrm>
            <a:off x="827315" y="737668"/>
            <a:ext cx="805543" cy="215444"/>
          </a:xfrm>
          <a:prstGeom prst="rect">
            <a:avLst/>
          </a:prstGeom>
          <a:noFill/>
        </p:spPr>
        <p:txBody>
          <a:bodyPr wrap="square" rtlCol="0">
            <a:spAutoFit/>
          </a:bodyPr>
          <a:lstStyle/>
          <a:p>
            <a:r>
              <a:rPr lang="en-US" sz="800" b="1" dirty="0" err="1"/>
              <a:t>RunID</a:t>
            </a:r>
            <a:endParaRPr lang="en-US" sz="800" b="1" dirty="0"/>
          </a:p>
        </p:txBody>
      </p:sp>
      <p:sp>
        <p:nvSpPr>
          <p:cNvPr id="19" name="TextBox 18">
            <a:extLst>
              <a:ext uri="{FF2B5EF4-FFF2-40B4-BE49-F238E27FC236}">
                <a16:creationId xmlns:a16="http://schemas.microsoft.com/office/drawing/2014/main" id="{01DC731F-1E9A-3948-85C1-2476D2B3226F}"/>
              </a:ext>
            </a:extLst>
          </p:cNvPr>
          <p:cNvSpPr txBox="1"/>
          <p:nvPr/>
        </p:nvSpPr>
        <p:spPr>
          <a:xfrm>
            <a:off x="1453737" y="732236"/>
            <a:ext cx="805543" cy="215444"/>
          </a:xfrm>
          <a:prstGeom prst="rect">
            <a:avLst/>
          </a:prstGeom>
          <a:noFill/>
        </p:spPr>
        <p:txBody>
          <a:bodyPr wrap="square" rtlCol="0">
            <a:spAutoFit/>
          </a:bodyPr>
          <a:lstStyle/>
          <a:p>
            <a:r>
              <a:rPr lang="en-US" sz="800" b="1" dirty="0" err="1"/>
              <a:t>FlowcellID</a:t>
            </a:r>
            <a:endParaRPr lang="en-US" sz="800" b="1" dirty="0"/>
          </a:p>
        </p:txBody>
      </p:sp>
      <p:sp>
        <p:nvSpPr>
          <p:cNvPr id="21" name="TextBox 20">
            <a:extLst>
              <a:ext uri="{FF2B5EF4-FFF2-40B4-BE49-F238E27FC236}">
                <a16:creationId xmlns:a16="http://schemas.microsoft.com/office/drawing/2014/main" id="{9FCFA2C0-C501-D447-80B9-48812FF09FCD}"/>
              </a:ext>
            </a:extLst>
          </p:cNvPr>
          <p:cNvSpPr txBox="1"/>
          <p:nvPr/>
        </p:nvSpPr>
        <p:spPr>
          <a:xfrm>
            <a:off x="3686298" y="732236"/>
            <a:ext cx="805543" cy="338554"/>
          </a:xfrm>
          <a:prstGeom prst="rect">
            <a:avLst/>
          </a:prstGeom>
          <a:noFill/>
        </p:spPr>
        <p:txBody>
          <a:bodyPr wrap="square" rtlCol="0">
            <a:spAutoFit/>
          </a:bodyPr>
          <a:lstStyle/>
          <a:p>
            <a:r>
              <a:rPr lang="en-US" sz="800" b="1" dirty="0"/>
              <a:t>Read Number (Paired 2/2)</a:t>
            </a:r>
          </a:p>
        </p:txBody>
      </p:sp>
      <p:sp>
        <p:nvSpPr>
          <p:cNvPr id="22" name="TextBox 21">
            <a:extLst>
              <a:ext uri="{FF2B5EF4-FFF2-40B4-BE49-F238E27FC236}">
                <a16:creationId xmlns:a16="http://schemas.microsoft.com/office/drawing/2014/main" id="{A9376A3E-2094-C14C-9619-B749CA03D6CB}"/>
              </a:ext>
            </a:extLst>
          </p:cNvPr>
          <p:cNvSpPr txBox="1"/>
          <p:nvPr/>
        </p:nvSpPr>
        <p:spPr>
          <a:xfrm>
            <a:off x="4551712" y="743097"/>
            <a:ext cx="901536" cy="215444"/>
          </a:xfrm>
          <a:prstGeom prst="rect">
            <a:avLst/>
          </a:prstGeom>
          <a:noFill/>
        </p:spPr>
        <p:txBody>
          <a:bodyPr wrap="square" rtlCol="0">
            <a:spAutoFit/>
          </a:bodyPr>
          <a:lstStyle/>
          <a:p>
            <a:r>
              <a:rPr lang="en-US" sz="800" b="1" dirty="0"/>
              <a:t>Index Sequence</a:t>
            </a:r>
          </a:p>
        </p:txBody>
      </p:sp>
      <p:pic>
        <p:nvPicPr>
          <p:cNvPr id="25" name="Picture 24">
            <a:extLst>
              <a:ext uri="{FF2B5EF4-FFF2-40B4-BE49-F238E27FC236}">
                <a16:creationId xmlns:a16="http://schemas.microsoft.com/office/drawing/2014/main" id="{FFC2F78F-8D2B-8641-91C1-981FA55F1CF0}"/>
              </a:ext>
            </a:extLst>
          </p:cNvPr>
          <p:cNvPicPr>
            <a:picLocks noChangeAspect="1"/>
          </p:cNvPicPr>
          <p:nvPr/>
        </p:nvPicPr>
        <p:blipFill rotWithShape="1">
          <a:blip r:embed="rId2"/>
          <a:srcRect t="26632" r="18049" b="52215"/>
          <a:stretch/>
        </p:blipFill>
        <p:spPr>
          <a:xfrm>
            <a:off x="166250" y="1070785"/>
            <a:ext cx="11962410" cy="340212"/>
          </a:xfrm>
          <a:prstGeom prst="rect">
            <a:avLst/>
          </a:prstGeom>
        </p:spPr>
      </p:pic>
      <p:sp>
        <p:nvSpPr>
          <p:cNvPr id="26" name="Frame 25">
            <a:extLst>
              <a:ext uri="{FF2B5EF4-FFF2-40B4-BE49-F238E27FC236}">
                <a16:creationId xmlns:a16="http://schemas.microsoft.com/office/drawing/2014/main" id="{63A84D99-7257-2747-A9C1-B1E901C3FF38}"/>
              </a:ext>
            </a:extLst>
          </p:cNvPr>
          <p:cNvSpPr/>
          <p:nvPr/>
        </p:nvSpPr>
        <p:spPr>
          <a:xfrm>
            <a:off x="71250" y="1204578"/>
            <a:ext cx="12077205" cy="194544"/>
          </a:xfrm>
          <a:prstGeom prst="frame">
            <a:avLst>
              <a:gd name="adj1" fmla="val 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51397A15-0FC2-E046-AE50-0B4D3F6B1E8F}"/>
              </a:ext>
            </a:extLst>
          </p:cNvPr>
          <p:cNvPicPr>
            <a:picLocks noChangeAspect="1"/>
          </p:cNvPicPr>
          <p:nvPr/>
        </p:nvPicPr>
        <p:blipFill>
          <a:blip r:embed="rId3"/>
          <a:stretch>
            <a:fillRect/>
          </a:stretch>
        </p:blipFill>
        <p:spPr>
          <a:xfrm>
            <a:off x="273297" y="1496033"/>
            <a:ext cx="5905830" cy="3992674"/>
          </a:xfrm>
          <a:prstGeom prst="rect">
            <a:avLst/>
          </a:prstGeom>
          <a:ln>
            <a:solidFill>
              <a:schemeClr val="tx1"/>
            </a:solidFill>
          </a:ln>
        </p:spPr>
      </p:pic>
      <p:sp>
        <p:nvSpPr>
          <p:cNvPr id="29" name="Rectangle 28">
            <a:extLst>
              <a:ext uri="{FF2B5EF4-FFF2-40B4-BE49-F238E27FC236}">
                <a16:creationId xmlns:a16="http://schemas.microsoft.com/office/drawing/2014/main" id="{C816FA78-D32A-4748-9C4F-F4416B459B52}"/>
              </a:ext>
            </a:extLst>
          </p:cNvPr>
          <p:cNvSpPr/>
          <p:nvPr/>
        </p:nvSpPr>
        <p:spPr>
          <a:xfrm>
            <a:off x="6179127" y="1749254"/>
            <a:ext cx="5783283" cy="2554545"/>
          </a:xfrm>
          <a:prstGeom prst="rect">
            <a:avLst/>
          </a:prstGeom>
        </p:spPr>
        <p:txBody>
          <a:bodyPr wrap="square">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The quality score is associated to a probability of error, of an incorrect base call</a:t>
            </a:r>
          </a:p>
          <a:p>
            <a:endParaRPr lang="en-US"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Q = -10log</a:t>
            </a:r>
            <a:r>
              <a:rPr lang="en-US" sz="1600" b="1" baseline="-25000" dirty="0">
                <a:effectLst/>
                <a:latin typeface="Helvetica Neue" panose="02000503000000020004" pitchFamily="2" charset="0"/>
                <a:ea typeface="Helvetica Neue" panose="02000503000000020004" pitchFamily="2" charset="0"/>
                <a:cs typeface="Helvetica Neue" panose="02000503000000020004" pitchFamily="2" charset="0"/>
              </a:rPr>
              <a:t>10</a:t>
            </a:r>
            <a:r>
              <a:rPr lang="en-US" sz="1600" b="1" dirty="0">
                <a:latin typeface="Helvetica Neue" panose="02000503000000020004" pitchFamily="2" charset="0"/>
                <a:ea typeface="Helvetica Neue" panose="02000503000000020004" pitchFamily="2" charset="0"/>
                <a:cs typeface="Helvetica Neue" panose="02000503000000020004" pitchFamily="2" charset="0"/>
              </a:rPr>
              <a:t>(e)</a:t>
            </a:r>
            <a:r>
              <a:rPr 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sz="1600" b="0" i="0" dirty="0">
                <a:effectLst/>
                <a:latin typeface="Helvetica Neue" panose="02000503000000020004" pitchFamily="2" charset="0"/>
                <a:ea typeface="Helvetica Neue" panose="02000503000000020004" pitchFamily="2" charset="0"/>
                <a:cs typeface="Helvetica Neue" panose="02000503000000020004" pitchFamily="2" charset="0"/>
              </a:rPr>
              <a:t>where </a:t>
            </a:r>
            <a:r>
              <a:rPr lang="en-US" sz="1600" b="1" i="0" dirty="0">
                <a:effectLst/>
                <a:latin typeface="Helvetica Neue" panose="02000503000000020004" pitchFamily="2" charset="0"/>
                <a:ea typeface="Helvetica Neue" panose="02000503000000020004" pitchFamily="2" charset="0"/>
                <a:cs typeface="Helvetica Neue" panose="02000503000000020004" pitchFamily="2" charset="0"/>
              </a:rPr>
              <a:t>e</a:t>
            </a:r>
            <a:r>
              <a:rPr lang="en-US" sz="1600" b="0" i="0" dirty="0">
                <a:effectLst/>
                <a:latin typeface="Helvetica Neue" panose="02000503000000020004" pitchFamily="2" charset="0"/>
                <a:ea typeface="Helvetica Neue" panose="02000503000000020004" pitchFamily="2" charset="0"/>
                <a:cs typeface="Helvetica Neue" panose="02000503000000020004" pitchFamily="2" charset="0"/>
              </a:rPr>
              <a:t> is the </a:t>
            </a:r>
            <a:r>
              <a:rPr lang="en-US" sz="1600" b="1" i="0" dirty="0">
                <a:effectLst/>
                <a:latin typeface="Helvetica Neue" panose="02000503000000020004" pitchFamily="2" charset="0"/>
                <a:ea typeface="Helvetica Neue" panose="02000503000000020004" pitchFamily="2" charset="0"/>
                <a:cs typeface="Helvetica Neue" panose="02000503000000020004" pitchFamily="2" charset="0"/>
              </a:rPr>
              <a:t>estimated probability </a:t>
            </a:r>
            <a:r>
              <a:rPr lang="en-US" sz="1600" b="0" i="0" dirty="0">
                <a:effectLst/>
                <a:latin typeface="Helvetica Neue" panose="02000503000000020004" pitchFamily="2" charset="0"/>
                <a:ea typeface="Helvetica Neue" panose="02000503000000020004" pitchFamily="2" charset="0"/>
                <a:cs typeface="Helvetica Neue" panose="02000503000000020004" pitchFamily="2" charset="0"/>
              </a:rPr>
              <a:t>of the base call being wrong.</a:t>
            </a:r>
          </a:p>
          <a:p>
            <a:endParaRPr lang="en-US" sz="1600" b="0" i="0" dirty="0">
              <a:effectLst/>
              <a:latin typeface="Helvetica Neue" panose="02000503000000020004" pitchFamily="2" charset="0"/>
              <a:ea typeface="Helvetica Neue" panose="02000503000000020004" pitchFamily="2" charset="0"/>
              <a:cs typeface="Helvetica Neue" panose="02000503000000020004" pitchFamily="2" charset="0"/>
            </a:endParaRPr>
          </a:p>
          <a:p>
            <a:pPr>
              <a:buFont typeface="Arial" panose="020B0604020202020204" pitchFamily="34" charset="0"/>
              <a:buChar char="•"/>
            </a:pPr>
            <a:r>
              <a:rPr lang="en-US" sz="1600" b="1" i="0" dirty="0">
                <a:effectLst/>
                <a:latin typeface="Helvetica Neue" panose="02000503000000020004" pitchFamily="2" charset="0"/>
                <a:ea typeface="Helvetica Neue" panose="02000503000000020004" pitchFamily="2" charset="0"/>
                <a:cs typeface="Helvetica Neue" panose="02000503000000020004" pitchFamily="2" charset="0"/>
              </a:rPr>
              <a:t>Higher Q scores</a:t>
            </a:r>
            <a:r>
              <a:rPr lang="en-US" sz="1600" b="0" i="0" dirty="0">
                <a:effectLst/>
                <a:latin typeface="Helvetica Neue" panose="02000503000000020004" pitchFamily="2" charset="0"/>
                <a:ea typeface="Helvetica Neue" panose="02000503000000020004" pitchFamily="2" charset="0"/>
                <a:cs typeface="Helvetica Neue" panose="02000503000000020004" pitchFamily="2" charset="0"/>
              </a:rPr>
              <a:t> indicate a smaller probability of error.</a:t>
            </a:r>
          </a:p>
          <a:p>
            <a:pPr>
              <a:buFont typeface="Arial" panose="020B0604020202020204" pitchFamily="34" charset="0"/>
              <a:buChar char="•"/>
            </a:pPr>
            <a:r>
              <a:rPr lang="en-US" sz="1600" b="1" i="0" dirty="0">
                <a:effectLst/>
                <a:latin typeface="Helvetica Neue" panose="02000503000000020004" pitchFamily="2" charset="0"/>
                <a:ea typeface="Helvetica Neue" panose="02000503000000020004" pitchFamily="2" charset="0"/>
                <a:cs typeface="Helvetica Neue" panose="02000503000000020004" pitchFamily="2" charset="0"/>
              </a:rPr>
              <a:t>Lower Q scores</a:t>
            </a:r>
            <a:r>
              <a:rPr lang="en-US" sz="1600" b="0" i="0" dirty="0">
                <a:effectLst/>
                <a:latin typeface="Helvetica Neue" panose="02000503000000020004" pitchFamily="2" charset="0"/>
                <a:ea typeface="Helvetica Neue" panose="02000503000000020004" pitchFamily="2" charset="0"/>
                <a:cs typeface="Helvetica Neue" panose="02000503000000020004" pitchFamily="2" charset="0"/>
              </a:rPr>
              <a:t> can result in a significant portion of the reads being unusable.</a:t>
            </a:r>
          </a:p>
        </p:txBody>
      </p:sp>
      <p:sp>
        <p:nvSpPr>
          <p:cNvPr id="2" name="Rectangle 1">
            <a:extLst>
              <a:ext uri="{FF2B5EF4-FFF2-40B4-BE49-F238E27FC236}">
                <a16:creationId xmlns:a16="http://schemas.microsoft.com/office/drawing/2014/main" id="{5961CD96-ABB7-264C-8718-34569328F992}"/>
              </a:ext>
            </a:extLst>
          </p:cNvPr>
          <p:cNvSpPr/>
          <p:nvPr/>
        </p:nvSpPr>
        <p:spPr>
          <a:xfrm>
            <a:off x="5345719" y="83037"/>
            <a:ext cx="936603" cy="369332"/>
          </a:xfrm>
          <a:prstGeom prst="rect">
            <a:avLst/>
          </a:prstGeom>
        </p:spPr>
        <p:txBody>
          <a:bodyPr wrap="non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FASTQ</a:t>
            </a:r>
          </a:p>
        </p:txBody>
      </p:sp>
      <p:sp>
        <p:nvSpPr>
          <p:cNvPr id="20" name="Rectangle 19">
            <a:extLst>
              <a:ext uri="{FF2B5EF4-FFF2-40B4-BE49-F238E27FC236}">
                <a16:creationId xmlns:a16="http://schemas.microsoft.com/office/drawing/2014/main" id="{1D6538A0-D3C8-5946-9BBC-AD9B445AA345}"/>
              </a:ext>
            </a:extLst>
          </p:cNvPr>
          <p:cNvSpPr/>
          <p:nvPr/>
        </p:nvSpPr>
        <p:spPr>
          <a:xfrm>
            <a:off x="5657839" y="416049"/>
            <a:ext cx="986168" cy="369332"/>
          </a:xfrm>
          <a:prstGeom prst="rect">
            <a:avLst/>
          </a:prstGeom>
        </p:spPr>
        <p:txBody>
          <a:bodyPr wrap="none">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Header</a:t>
            </a:r>
          </a:p>
        </p:txBody>
      </p:sp>
    </p:spTree>
    <p:extLst>
      <p:ext uri="{BB962C8B-B14F-4D97-AF65-F5344CB8AC3E}">
        <p14:creationId xmlns:p14="http://schemas.microsoft.com/office/powerpoint/2010/main" val="93628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1C6619-1D3C-2E4B-848A-1277E8624A8A}"/>
              </a:ext>
            </a:extLst>
          </p:cNvPr>
          <p:cNvSpPr txBox="1"/>
          <p:nvPr/>
        </p:nvSpPr>
        <p:spPr>
          <a:xfrm>
            <a:off x="213756" y="308758"/>
            <a:ext cx="11752613" cy="400110"/>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FASTQC</a:t>
            </a:r>
          </a:p>
        </p:txBody>
      </p:sp>
      <p:sp>
        <p:nvSpPr>
          <p:cNvPr id="5" name="Rectangle 4">
            <a:extLst>
              <a:ext uri="{FF2B5EF4-FFF2-40B4-BE49-F238E27FC236}">
                <a16:creationId xmlns:a16="http://schemas.microsoft.com/office/drawing/2014/main" id="{C077F3A3-DDB9-D64B-83F8-8E15C3E25D80}"/>
              </a:ext>
            </a:extLst>
          </p:cNvPr>
          <p:cNvSpPr/>
          <p:nvPr/>
        </p:nvSpPr>
        <p:spPr>
          <a:xfrm>
            <a:off x="148992" y="833666"/>
            <a:ext cx="11542816" cy="646331"/>
          </a:xfrm>
          <a:prstGeom prst="rect">
            <a:avLst/>
          </a:prstGeom>
        </p:spPr>
        <p:txBody>
          <a:bodyPr wrap="square">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Before analyzing the data to draw biological conclusions you should always perform some simple quality control</a:t>
            </a:r>
          </a:p>
        </p:txBody>
      </p:sp>
      <p:sp>
        <p:nvSpPr>
          <p:cNvPr id="6" name="Rectangle 5">
            <a:extLst>
              <a:ext uri="{FF2B5EF4-FFF2-40B4-BE49-F238E27FC236}">
                <a16:creationId xmlns:a16="http://schemas.microsoft.com/office/drawing/2014/main" id="{11D2B7A9-6893-A643-8875-3960B83D111C}"/>
              </a:ext>
            </a:extLst>
          </p:cNvPr>
          <p:cNvSpPr/>
          <p:nvPr/>
        </p:nvSpPr>
        <p:spPr>
          <a:xfrm>
            <a:off x="148993" y="2001529"/>
            <a:ext cx="11702582" cy="646331"/>
          </a:xfrm>
          <a:prstGeom prst="rect">
            <a:avLst/>
          </a:prstGeom>
        </p:spPr>
        <p:txBody>
          <a:bodyPr wrap="square">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FastQC</a:t>
            </a:r>
            <a:r>
              <a:rPr lang="en-US" dirty="0">
                <a:latin typeface="Helvetica Neue" panose="02000503000000020004" pitchFamily="2" charset="0"/>
                <a:ea typeface="Helvetica Neue" panose="02000503000000020004" pitchFamily="2" charset="0"/>
                <a:cs typeface="Helvetica Neue" panose="02000503000000020004" pitchFamily="2" charset="0"/>
              </a:rPr>
              <a:t> aims to provide a QC report which can spot problems which originate either in the sequencer or in the starting library material</a:t>
            </a:r>
          </a:p>
        </p:txBody>
      </p:sp>
      <p:grpSp>
        <p:nvGrpSpPr>
          <p:cNvPr id="11" name="Group 10">
            <a:extLst>
              <a:ext uri="{FF2B5EF4-FFF2-40B4-BE49-F238E27FC236}">
                <a16:creationId xmlns:a16="http://schemas.microsoft.com/office/drawing/2014/main" id="{84CD2D5E-164A-0747-80AE-EED7861AFDD4}"/>
              </a:ext>
            </a:extLst>
          </p:cNvPr>
          <p:cNvGrpSpPr/>
          <p:nvPr/>
        </p:nvGrpSpPr>
        <p:grpSpPr>
          <a:xfrm>
            <a:off x="148992" y="2826969"/>
            <a:ext cx="8278572" cy="3903769"/>
            <a:chOff x="2039249" y="2647860"/>
            <a:chExt cx="9509553" cy="4210140"/>
          </a:xfrm>
        </p:grpSpPr>
        <p:pic>
          <p:nvPicPr>
            <p:cNvPr id="8" name="Picture 7">
              <a:extLst>
                <a:ext uri="{FF2B5EF4-FFF2-40B4-BE49-F238E27FC236}">
                  <a16:creationId xmlns:a16="http://schemas.microsoft.com/office/drawing/2014/main" id="{3E914E8C-1B52-A54A-89A5-76BC9535728C}"/>
                </a:ext>
              </a:extLst>
            </p:cNvPr>
            <p:cNvPicPr>
              <a:picLocks noChangeAspect="1"/>
            </p:cNvPicPr>
            <p:nvPr/>
          </p:nvPicPr>
          <p:blipFill rotWithShape="1">
            <a:blip r:embed="rId2"/>
            <a:srcRect b="49610"/>
            <a:stretch/>
          </p:blipFill>
          <p:spPr>
            <a:xfrm>
              <a:off x="2039249" y="2647860"/>
              <a:ext cx="9509553" cy="4206734"/>
            </a:xfrm>
            <a:prstGeom prst="rect">
              <a:avLst/>
            </a:prstGeom>
          </p:spPr>
        </p:pic>
        <p:sp>
          <p:nvSpPr>
            <p:cNvPr id="10" name="Rectangle 9">
              <a:extLst>
                <a:ext uri="{FF2B5EF4-FFF2-40B4-BE49-F238E27FC236}">
                  <a16:creationId xmlns:a16="http://schemas.microsoft.com/office/drawing/2014/main" id="{391FAEE6-F1B2-064D-BE1B-DC54ED631C77}"/>
                </a:ext>
              </a:extLst>
            </p:cNvPr>
            <p:cNvSpPr/>
            <p:nvPr/>
          </p:nvSpPr>
          <p:spPr>
            <a:xfrm>
              <a:off x="4197619" y="5688281"/>
              <a:ext cx="7101444" cy="1169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E4D9EA0-CBDE-2D49-9D19-F4D9BD4F6300}"/>
              </a:ext>
            </a:extLst>
          </p:cNvPr>
          <p:cNvGrpSpPr/>
          <p:nvPr/>
        </p:nvGrpSpPr>
        <p:grpSpPr>
          <a:xfrm>
            <a:off x="5794235" y="2826969"/>
            <a:ext cx="6397766" cy="4032610"/>
            <a:chOff x="5794235" y="2826969"/>
            <a:chExt cx="6397766" cy="4032610"/>
          </a:xfrm>
        </p:grpSpPr>
        <p:pic>
          <p:nvPicPr>
            <p:cNvPr id="13" name="Picture 12">
              <a:extLst>
                <a:ext uri="{FF2B5EF4-FFF2-40B4-BE49-F238E27FC236}">
                  <a16:creationId xmlns:a16="http://schemas.microsoft.com/office/drawing/2014/main" id="{2E9AE96D-0D80-6845-9756-6E29B740564C}"/>
                </a:ext>
              </a:extLst>
            </p:cNvPr>
            <p:cNvPicPr>
              <a:picLocks noChangeAspect="1"/>
            </p:cNvPicPr>
            <p:nvPr/>
          </p:nvPicPr>
          <p:blipFill rotWithShape="1">
            <a:blip r:embed="rId3"/>
            <a:srcRect t="-1" r="20249" b="48914"/>
            <a:stretch/>
          </p:blipFill>
          <p:spPr>
            <a:xfrm>
              <a:off x="5794235" y="2826969"/>
              <a:ext cx="6397765" cy="3900611"/>
            </a:xfrm>
            <a:prstGeom prst="rect">
              <a:avLst/>
            </a:prstGeom>
          </p:spPr>
        </p:pic>
        <p:sp>
          <p:nvSpPr>
            <p:cNvPr id="14" name="Rectangle 13">
              <a:extLst>
                <a:ext uri="{FF2B5EF4-FFF2-40B4-BE49-F238E27FC236}">
                  <a16:creationId xmlns:a16="http://schemas.microsoft.com/office/drawing/2014/main" id="{28A66B7F-8BB8-0F48-88D4-8A0012F604A6}"/>
                </a:ext>
              </a:extLst>
            </p:cNvPr>
            <p:cNvSpPr/>
            <p:nvPr/>
          </p:nvSpPr>
          <p:spPr>
            <a:xfrm>
              <a:off x="7789317" y="5774980"/>
              <a:ext cx="4402684" cy="108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49E9D78D-47A2-EF48-AC6E-A93CC62414F8}"/>
              </a:ext>
            </a:extLst>
          </p:cNvPr>
          <p:cNvSpPr txBox="1"/>
          <p:nvPr/>
        </p:nvSpPr>
        <p:spPr>
          <a:xfrm>
            <a:off x="8098830" y="2870946"/>
            <a:ext cx="1318547" cy="369332"/>
          </a:xfrm>
          <a:prstGeom prst="rect">
            <a:avLst/>
          </a:prstGeom>
          <a:noFill/>
        </p:spPr>
        <p:txBody>
          <a:bodyPr wrap="square" rtlCol="0">
            <a:spAutoFit/>
          </a:bodyPr>
          <a:lstStyle/>
          <a:p>
            <a:pPr algn="ctr"/>
            <a:r>
              <a:rPr lang="en-US" b="1" dirty="0"/>
              <a:t>Read2</a:t>
            </a:r>
          </a:p>
        </p:txBody>
      </p:sp>
      <p:sp>
        <p:nvSpPr>
          <p:cNvPr id="17" name="TextBox 16">
            <a:extLst>
              <a:ext uri="{FF2B5EF4-FFF2-40B4-BE49-F238E27FC236}">
                <a16:creationId xmlns:a16="http://schemas.microsoft.com/office/drawing/2014/main" id="{8D25A6A0-FEE2-6D49-AFBF-D53DD53B8F6C}"/>
              </a:ext>
            </a:extLst>
          </p:cNvPr>
          <p:cNvSpPr txBox="1"/>
          <p:nvPr/>
        </p:nvSpPr>
        <p:spPr>
          <a:xfrm>
            <a:off x="2491452" y="2872760"/>
            <a:ext cx="1318547" cy="369332"/>
          </a:xfrm>
          <a:prstGeom prst="rect">
            <a:avLst/>
          </a:prstGeom>
          <a:noFill/>
        </p:spPr>
        <p:txBody>
          <a:bodyPr wrap="square" rtlCol="0">
            <a:spAutoFit/>
          </a:bodyPr>
          <a:lstStyle/>
          <a:p>
            <a:pPr algn="ctr"/>
            <a:r>
              <a:rPr lang="en-US" b="1" dirty="0"/>
              <a:t>Read1</a:t>
            </a:r>
          </a:p>
        </p:txBody>
      </p:sp>
    </p:spTree>
    <p:extLst>
      <p:ext uri="{BB962C8B-B14F-4D97-AF65-F5344CB8AC3E}">
        <p14:creationId xmlns:p14="http://schemas.microsoft.com/office/powerpoint/2010/main" val="39725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31085</TotalTime>
  <Words>3597</Words>
  <Application>Microsoft Office PowerPoint</Application>
  <PresentationFormat>Widescreen</PresentationFormat>
  <Paragraphs>398</Paragraphs>
  <Slides>53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-apple-system</vt:lpstr>
      <vt:lpstr>Arial</vt:lpstr>
      <vt:lpstr>Calibri</vt:lpstr>
      <vt:lpstr>Calibri Light</vt:lpstr>
      <vt:lpstr>Courier New</vt:lpstr>
      <vt:lpstr>Helvetica Neue</vt:lpstr>
      <vt:lpstr>Menlo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Cellranger mkfastq produces : Index.fastq; R1.fastq; R2.fastq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roberta roberta</dc:creator>
  <cp:lastModifiedBy>Kloet, S.L. (HG)</cp:lastModifiedBy>
  <cp:revision>182</cp:revision>
  <cp:lastPrinted>2022-10-10T08:43:33Z</cp:lastPrinted>
  <dcterms:created xsi:type="dcterms:W3CDTF">2019-10-06T18:10:42Z</dcterms:created>
  <dcterms:modified xsi:type="dcterms:W3CDTF">2023-10-22T16:32:13Z</dcterms:modified>
</cp:coreProperties>
</file>